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0" r:id="rId3"/>
    <p:sldId id="262" r:id="rId4"/>
    <p:sldId id="261" r:id="rId5"/>
    <p:sldId id="259" r:id="rId6"/>
    <p:sldId id="258" r:id="rId7"/>
    <p:sldId id="265" r:id="rId8"/>
    <p:sldId id="288" r:id="rId9"/>
    <p:sldId id="287" r:id="rId10"/>
    <p:sldId id="289" r:id="rId11"/>
    <p:sldId id="290" r:id="rId12"/>
    <p:sldId id="291" r:id="rId13"/>
    <p:sldId id="273" r:id="rId14"/>
    <p:sldId id="274" r:id="rId15"/>
    <p:sldId id="257" r:id="rId16"/>
    <p:sldId id="286" r:id="rId17"/>
    <p:sldId id="275" r:id="rId18"/>
    <p:sldId id="276" r:id="rId19"/>
    <p:sldId id="277" r:id="rId20"/>
    <p:sldId id="279" r:id="rId21"/>
    <p:sldId id="280" r:id="rId22"/>
    <p:sldId id="281" r:id="rId23"/>
    <p:sldId id="282" r:id="rId24"/>
    <p:sldId id="283" r:id="rId25"/>
    <p:sldId id="284" r:id="rId26"/>
    <p:sldId id="292" r:id="rId27"/>
    <p:sldId id="293" r:id="rId28"/>
    <p:sldId id="294" r:id="rId29"/>
    <p:sldId id="295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02"/>
    <p:restoredTop sz="93639"/>
  </p:normalViewPr>
  <p:slideViewPr>
    <p:cSldViewPr snapToGrid="0" snapToObjects="1">
      <p:cViewPr>
        <p:scale>
          <a:sx n="57" d="100"/>
          <a:sy n="57" d="100"/>
        </p:scale>
        <p:origin x="592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2E3DA-95D1-9F44-9DAD-B2D8EDDAEA6D}" type="datetimeFigureOut">
              <a:rPr kumimoji="1" lang="zh-CN" altLang="en-US" smtClean="0"/>
              <a:t>2022/5/8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08F78-1C8A-824D-9EAE-7EEC2528D1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9339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08F78-1C8A-824D-9EAE-7EEC2528D12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7377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3B7E01-6412-DF47-ACC3-DB78F9EAB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E9C212B-BAD4-4346-9FCE-EDF39F3DA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F7BBD5-C497-044E-941C-57CCD3095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2022/5/7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FFEDD1-7F9E-FE4F-B966-2986B77CE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F42B41-AB0F-D347-BFE2-F03FA7C0A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7048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DADE8-8375-7E49-B131-9C1BAEAD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D955AC-3100-8840-8C10-DF8D0B237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EEB601-11E2-9E49-A0F0-6E1DDD87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2022/5/7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ECF89C-A7D3-624B-A4E2-60334E4D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743D94-3FF5-344C-BE2E-EB8D53BA3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5618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E5C419D-9BE9-A043-A955-D81888B032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B195D8-FD7B-1A42-8B9D-9B9273E6C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C2579B-46E9-3A49-A27D-6F9B11FAB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2022/5/7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10BC4D-A649-6B48-8393-5D1AD0908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77D500-9CCA-AB40-B497-1835613A7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9099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B5883D-9D8A-9A43-BB3E-3D7D46E3A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9E1F3C-ECE9-3A43-869F-75F8491A0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6836E3-88E8-9B40-B418-72CA74474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2022/5/7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4DC6B-06EA-B949-956B-A983986E8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83B637-F195-6D43-BE24-C80BB508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8572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2AB5B-67C6-B344-8515-216190343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C00B85-B7DC-4242-BC1A-63143DFBD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BA66AB-60E5-2840-96DA-D49FBFA04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2022/5/7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C97798-D971-114E-B55B-85B4AF32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860D53-A192-1A4A-A6BB-8766E2777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4114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F4731-7584-CF4C-AF31-3280B904F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BBE44C-91F1-8D44-BCE0-EBB282A9A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FC6CF7-B98C-7C4E-A34F-26C584799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D36F88-C68A-4E4B-BBAF-AF9F40750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2022/5/7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5A1B97-2A52-A141-867F-1F3B0B7C9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EDB69C-1BEC-AF47-836C-D71DCB9D8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3737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39A7F-E065-CD40-A7DD-A025F5565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1CFA0E-02C6-A341-8271-2592D52FF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46318D-3D0C-BB49-B251-D83032BFF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768229-DE28-8440-AF5C-B1FA6CA46F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CFB76D6-9EEB-7B4D-851F-C649330339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E19F243-AD9A-F54E-81B3-402DA3050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2022/5/7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7F812C4-9DDD-EB41-8EF9-78A5ED5D1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9430D75-4CE0-0140-A625-EA4D0F69E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9303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90C0AF-F35C-704A-A194-09E81F2D1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E68814-B2FE-874B-AEBF-DD2833C92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2022/5/7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561D55-CCEA-E640-86E4-EE9DC1FB4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9FA7BD-CE52-AC48-924D-40C3C7BEF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4045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DC401F-4C87-0D4B-AC75-1B2180234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2022/5/7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819992-F5B6-3042-9CCC-830DB6473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504E29-3690-4544-BF06-7490DAC82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7233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82876-686D-FC43-92AE-A4B6299D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73B9D2-A2DA-534C-A6C5-0DF5EA781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44BD74-DB37-324C-A22B-F4CF9BFE9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D2291B-3B20-5540-A2FA-6AB7B8E5F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2022/5/7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DDEF5F-54FE-4E49-89F9-9BA13469C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2CCF05-EE2B-C64B-A38B-6E256D0C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915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D5A95E-911E-5048-B092-7CA7EED0E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0BA3CC3-97B0-DA41-98DC-0010DF3A4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9FF211-F837-F347-80F7-6CB34F22D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068BB8-AA90-9C44-8CFA-B2C4CED78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2022/5/7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3958BA-598C-5943-A1F6-82DE0366B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BF1995-EE92-614D-9C26-882728696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7867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77311C-4F7E-3B4C-9C06-4C458947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A4601A-3098-954D-B4ED-EFEB6C6AB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E7E619-5592-5141-BAC9-CF3435AC3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4516B-ECA5-8C43-BEE3-68274B421178}" type="datetimeFigureOut">
              <a:rPr kumimoji="1" lang="zh-CN" altLang="en-US" smtClean="0"/>
              <a:t>2022/5/7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BAB53D-75DA-924D-B806-61C7F95BC3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63061A-0B09-DE47-ADE7-D21FAC2E9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060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1D9F4A-17B9-4243-9EDE-FF86EF84F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7886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XAI-Guided Interventional Retraining for Domain Adaptation</a:t>
            </a:r>
            <a:b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Report </a:t>
            </a:r>
            <a:b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79B719-BDCF-D049-8B42-56A025558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QIU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Yaowen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yqiuau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@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connect.ust.hk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100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CB762-B72F-A844-8BCF-C919983E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7" y="1825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Version 0: Completely follow original idea</a:t>
            </a:r>
            <a:endParaRPr kumimoji="1"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3A2F69-7696-BB4C-8B46-00787FFC4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87" y="2010742"/>
            <a:ext cx="11619016" cy="4351338"/>
          </a:xfrm>
        </p:spPr>
        <p:txBody>
          <a:bodyPr>
            <a:normAutofit/>
          </a:bodyPr>
          <a:lstStyle/>
          <a:p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all training examples </a:t>
            </a:r>
          </a:p>
          <a:p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Reinitialize the parameters in the last layer</a:t>
            </a:r>
          </a:p>
          <a:p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Retrain the model only on purified examples 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E54F5B-05E6-2741-A980-2676D7C2E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11" y="4830022"/>
            <a:ext cx="3157449" cy="61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12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CB762-B72F-A844-8BCF-C919983E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7" y="1825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Version 0: Completely follow original idea</a:t>
            </a:r>
            <a:endParaRPr kumimoji="1"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3A2F69-7696-BB4C-8B46-00787FFC4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87" y="1478479"/>
            <a:ext cx="11619016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Training Setting: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Baseline:ResNet50</a:t>
            </a:r>
          </a:p>
          <a:p>
            <a:pPr>
              <a:lnSpc>
                <a:spcPct val="150000"/>
              </a:lnSpc>
            </a:pPr>
            <a:r>
              <a:rPr kumimoji="1" lang="en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EPOCHS = 5</a:t>
            </a:r>
          </a:p>
          <a:p>
            <a:pPr>
              <a:lnSpc>
                <a:spcPct val="150000"/>
              </a:lnSpc>
            </a:pPr>
            <a:r>
              <a:rPr kumimoji="1" lang="en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LEARNING RATE = 1e-4, ADAM</a:t>
            </a:r>
          </a:p>
          <a:p>
            <a:pPr>
              <a:lnSpc>
                <a:spcPct val="150000"/>
              </a:lnSpc>
            </a:pPr>
            <a:endParaRPr kumimoji="1" lang="en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kumimoji="1" lang="en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080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7D7B15-3028-704F-A788-B3E0B8C41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" y="18255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Version 0: Completely follow original idea</a:t>
            </a:r>
            <a:endParaRPr kumimoji="1"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3089F38-2791-D143-B516-1D206D9E7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401522"/>
              </p:ext>
            </p:extLst>
          </p:nvPr>
        </p:nvGraphicFramePr>
        <p:xfrm>
          <a:off x="545592" y="2064016"/>
          <a:ext cx="10118864" cy="2729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552">
                  <a:extLst>
                    <a:ext uri="{9D8B030D-6E8A-4147-A177-3AD203B41FA5}">
                      <a16:colId xmlns:a16="http://schemas.microsoft.com/office/drawing/2014/main" val="3151178053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1813929058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3518724759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2620714711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4212971254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3077794742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1578963073"/>
                    </a:ext>
                  </a:extLst>
                </a:gridCol>
              </a:tblGrid>
              <a:tr h="907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Val Top-1 Acc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Val Top-5 Acc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 Top-1 Acc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 Top-5 Acc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Top-1 Gap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Top-5 Gap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058354"/>
                  </a:ext>
                </a:extLst>
              </a:tr>
              <a:tr h="907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75.67%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92.44%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63.01%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84.14%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12.66%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8.30%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952249"/>
                  </a:ext>
                </a:extLst>
              </a:tr>
              <a:tr h="907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ResNet50</a:t>
                      </a:r>
                    </a:p>
                    <a:p>
                      <a:pPr algn="ctr"/>
                      <a:r>
                        <a:rPr lang="en-US" altLang="zh-CN" dirty="0"/>
                        <a:t>(v0)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75.03%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(-0.64%)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92.01%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(-0.43%)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62.99%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(-0.02%)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84.01%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(-0.13%)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12.04%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(-0.62%)</a:t>
                      </a:r>
                    </a:p>
                    <a:p>
                      <a:pPr algn="ctr"/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8.00%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(-0.30%)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132843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CF478CF1-9D5E-E94F-8842-9622C8496390}"/>
              </a:ext>
            </a:extLst>
          </p:cNvPr>
          <p:cNvSpPr txBox="1"/>
          <p:nvPr/>
        </p:nvSpPr>
        <p:spPr>
          <a:xfrm>
            <a:off x="545591" y="5348177"/>
            <a:ext cx="9980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/>
              <a:t>Both Accuracy on validation set and imagenetv2 drops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The Accuracy gap decreases.</a:t>
            </a:r>
          </a:p>
        </p:txBody>
      </p:sp>
    </p:spTree>
    <p:extLst>
      <p:ext uri="{BB962C8B-B14F-4D97-AF65-F5344CB8AC3E}">
        <p14:creationId xmlns:p14="http://schemas.microsoft.com/office/powerpoint/2010/main" val="851131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CB762-B72F-A844-8BCF-C919983E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7" y="1825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Version 1: Use “Purified training set”</a:t>
            </a:r>
            <a:endParaRPr kumimoji="1"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3A2F69-7696-BB4C-8B46-00787FFC4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87" y="1478479"/>
            <a:ext cx="11619016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Compute New Training Set: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Use Perplexity to filter pure examples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	Define the C-perplexity percentile = 20% as threshold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	Define the X-perplexity threshold = 0.3</a:t>
            </a:r>
          </a:p>
          <a:p>
            <a:pPr marL="514350" indent="-514350">
              <a:lnSpc>
                <a:spcPct val="150000"/>
              </a:lnSpc>
              <a:buAutoNum type="arabicPeriod" startAt="2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No Union Training, only used examples from (1)</a:t>
            </a:r>
          </a:p>
          <a:p>
            <a:pPr marL="514350" indent="-514350">
              <a:lnSpc>
                <a:spcPct val="150000"/>
              </a:lnSpc>
              <a:buAutoNum type="arabicPeriod" startAt="2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Generate examples with no background using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Gradcam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and  </a:t>
            </a:r>
          </a:p>
          <a:p>
            <a:pPr marL="514350" indent="-514350">
              <a:lnSpc>
                <a:spcPct val="150000"/>
              </a:lnSpc>
              <a:buAutoNum type="arabicPeriod" startAt="2"/>
            </a:pP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141D78-9DE5-154E-890B-508700324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256" y="5155914"/>
            <a:ext cx="2411061" cy="44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7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CB762-B72F-A844-8BCF-C919983E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7" y="1825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Version 1: Use “Purified training set”</a:t>
            </a:r>
            <a:endParaRPr kumimoji="1"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3A2F69-7696-BB4C-8B46-00787FFC4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87" y="1478479"/>
            <a:ext cx="11619016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Training Setting: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Baseline:ResNet50</a:t>
            </a:r>
          </a:p>
          <a:p>
            <a:pPr>
              <a:lnSpc>
                <a:spcPct val="150000"/>
              </a:lnSpc>
            </a:pPr>
            <a:r>
              <a:rPr kumimoji="1" lang="en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EPOCHS = 6</a:t>
            </a:r>
          </a:p>
          <a:p>
            <a:pPr>
              <a:lnSpc>
                <a:spcPct val="150000"/>
              </a:lnSpc>
            </a:pPr>
            <a:r>
              <a:rPr kumimoji="1" lang="en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LEARNING RATE = 1e-4, ADAM</a:t>
            </a:r>
          </a:p>
          <a:p>
            <a:pPr>
              <a:lnSpc>
                <a:spcPct val="150000"/>
              </a:lnSpc>
            </a:pPr>
            <a:endParaRPr kumimoji="1" lang="en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kumimoji="1" lang="en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724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7D7B15-3028-704F-A788-B3E0B8C41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" y="18255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Version 1: Use “Purified training set”</a:t>
            </a:r>
            <a:endParaRPr kumimoji="1"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3089F38-2791-D143-B516-1D206D9E7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435684"/>
              </p:ext>
            </p:extLst>
          </p:nvPr>
        </p:nvGraphicFramePr>
        <p:xfrm>
          <a:off x="545592" y="1527122"/>
          <a:ext cx="10118864" cy="3637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552">
                  <a:extLst>
                    <a:ext uri="{9D8B030D-6E8A-4147-A177-3AD203B41FA5}">
                      <a16:colId xmlns:a16="http://schemas.microsoft.com/office/drawing/2014/main" val="3151178053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1813929058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3518724759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2620714711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4212971254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3077794742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1578963073"/>
                    </a:ext>
                  </a:extLst>
                </a:gridCol>
              </a:tblGrid>
              <a:tr h="907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Val Top-1 Acc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Val Top-5 Acc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 Top-1 Acc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 Top-5 Acc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Top-1 Gap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Top-5 Gap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058354"/>
                  </a:ext>
                </a:extLst>
              </a:tr>
              <a:tr h="907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75.67%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92.44%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63.01%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84.14%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12.66%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8.30%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952249"/>
                  </a:ext>
                </a:extLst>
              </a:tr>
              <a:tr h="90778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952165"/>
                  </a:ext>
                </a:extLst>
              </a:tr>
              <a:tr h="907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ResNet50</a:t>
                      </a:r>
                    </a:p>
                    <a:p>
                      <a:pPr algn="ctr"/>
                      <a:r>
                        <a:rPr lang="en-US" altLang="zh-CN" dirty="0"/>
                        <a:t>(v1)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74.89%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(-0.78%)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91.57%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(-0.87%)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62.55%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(-0.46%)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84.01%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(-0.13%)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12.34%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(-0.32%)</a:t>
                      </a:r>
                    </a:p>
                    <a:p>
                      <a:pPr algn="ctr"/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7.56%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(-0.74%)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132843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CF478CF1-9D5E-E94F-8842-9622C8496390}"/>
              </a:ext>
            </a:extLst>
          </p:cNvPr>
          <p:cNvSpPr txBox="1"/>
          <p:nvPr/>
        </p:nvSpPr>
        <p:spPr>
          <a:xfrm>
            <a:off x="545591" y="5348177"/>
            <a:ext cx="9980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Accuracy on validation set and imagenetv2 drops</a:t>
            </a:r>
          </a:p>
          <a:p>
            <a:pPr marL="342900" indent="-342900">
              <a:buAutoNum type="arabicPeriod"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Accuracy gap decreases.</a:t>
            </a:r>
          </a:p>
          <a:p>
            <a:pPr marL="342900" indent="-342900">
              <a:buAutoNum type="arabicPeriod"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Observed that bias distribution of v1 is very different from baseline’s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4170CAC-62FF-D24A-972C-FCBC1569F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083730"/>
              </p:ext>
            </p:extLst>
          </p:nvPr>
        </p:nvGraphicFramePr>
        <p:xfrm>
          <a:off x="545592" y="3345998"/>
          <a:ext cx="1011886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552">
                  <a:extLst>
                    <a:ext uri="{9D8B030D-6E8A-4147-A177-3AD203B41FA5}">
                      <a16:colId xmlns:a16="http://schemas.microsoft.com/office/drawing/2014/main" val="1152850565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1485284156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4108214728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4057916513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3493334323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1308547736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4173547651"/>
                    </a:ext>
                  </a:extLst>
                </a:gridCol>
              </a:tblGrid>
              <a:tr h="907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ResNet50</a:t>
                      </a:r>
                    </a:p>
                    <a:p>
                      <a:pPr algn="ctr"/>
                      <a:r>
                        <a:rPr lang="en-US" altLang="zh-CN" b="0" dirty="0"/>
                        <a:t>(v0)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</a:rPr>
                        <a:t>75.03%</a:t>
                      </a:r>
                    </a:p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</a:rPr>
                        <a:t>(-0.64%)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</a:rPr>
                        <a:t>92.01%</a:t>
                      </a:r>
                    </a:p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</a:rPr>
                        <a:t>(-0.43%)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</a:rPr>
                        <a:t>62.99%</a:t>
                      </a:r>
                    </a:p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</a:rPr>
                        <a:t>(-0.02%)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</a:rPr>
                        <a:t>84.01%</a:t>
                      </a:r>
                    </a:p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</a:rPr>
                        <a:t>(-0.13%)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00B050"/>
                          </a:solidFill>
                        </a:rPr>
                        <a:t>12.04%</a:t>
                      </a:r>
                    </a:p>
                    <a:p>
                      <a:pPr algn="ctr"/>
                      <a:r>
                        <a:rPr lang="en-US" altLang="zh-CN" b="0" dirty="0">
                          <a:solidFill>
                            <a:srgbClr val="00B050"/>
                          </a:solidFill>
                        </a:rPr>
                        <a:t>(-0.62%)</a:t>
                      </a:r>
                    </a:p>
                    <a:p>
                      <a:pPr algn="ctr"/>
                      <a:endParaRPr lang="zh-CN" altLang="en-US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00B050"/>
                          </a:solidFill>
                        </a:rPr>
                        <a:t>8.00%</a:t>
                      </a:r>
                    </a:p>
                    <a:p>
                      <a:pPr algn="ctr"/>
                      <a:r>
                        <a:rPr lang="en-US" altLang="zh-CN" b="0" dirty="0">
                          <a:solidFill>
                            <a:srgbClr val="00B050"/>
                          </a:solidFill>
                        </a:rPr>
                        <a:t>(-0.30%)</a:t>
                      </a:r>
                      <a:endParaRPr lang="zh-CN" altLang="en-US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96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768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7D7B15-3028-704F-A788-B3E0B8C41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" y="18255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Version 1: Problems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D1CBE3-6491-5C41-98FA-4877830EB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83" y="1711693"/>
            <a:ext cx="3204023" cy="26231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2CD025-7F33-AB4B-902D-E06051446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414" y="1711693"/>
            <a:ext cx="3352800" cy="27241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000D4B-8A2C-B94F-81FD-ED40EF272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733" y="1654839"/>
            <a:ext cx="3371850" cy="27368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B61C692-8C78-2B4D-B911-5BB36DF2509E}"/>
              </a:ext>
            </a:extLst>
          </p:cNvPr>
          <p:cNvSpPr txBox="1"/>
          <p:nvPr/>
        </p:nvSpPr>
        <p:spPr>
          <a:xfrm>
            <a:off x="545591" y="1285507"/>
            <a:ext cx="732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delta1 fails to locate the ground truth object precisely.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BBD4A98-C8C5-3A41-A8D8-4FE922892E20}"/>
              </a:ext>
            </a:extLst>
          </p:cNvPr>
          <p:cNvSpPr txBox="1"/>
          <p:nvPr/>
        </p:nvSpPr>
        <p:spPr>
          <a:xfrm>
            <a:off x="545590" y="4702709"/>
            <a:ext cx="9268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filter to the whole training set leads 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unbalance distribution among labels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distribution of bias changed a lot, which is not ideal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418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CB762-B72F-A844-8BCF-C919983E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7" y="1825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Version 2: Fix some problems based on v1</a:t>
            </a:r>
            <a:endParaRPr kumimoji="1"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3A2F69-7696-BB4C-8B46-00787FFC4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87" y="1478479"/>
            <a:ext cx="11619016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Compute New Training Set: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C-Perplexity only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to filter pure examples 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each class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	Define the C-perplexity percentile = 20% as threshold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	Maintain Class balance</a:t>
            </a:r>
          </a:p>
          <a:p>
            <a:pPr marL="514350" indent="-514350">
              <a:lnSpc>
                <a:spcPct val="150000"/>
              </a:lnSpc>
              <a:buAutoNum type="arabicPeriod" startAt="2"/>
            </a:pP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Union Training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x_newtrain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</a:p>
          <a:p>
            <a:pPr marL="514350" indent="-514350">
              <a:lnSpc>
                <a:spcPct val="150000"/>
              </a:lnSpc>
              <a:buAutoNum type="arabicPeriod" startAt="2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Generate examples with no background using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Gradcam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and  </a:t>
            </a:r>
          </a:p>
          <a:p>
            <a:pPr marL="514350" indent="-514350">
              <a:lnSpc>
                <a:spcPct val="150000"/>
              </a:lnSpc>
              <a:buAutoNum type="arabicPeriod" startAt="2"/>
            </a:pP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06BA1B-E240-D34D-A775-33CBEF161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185" y="4392426"/>
            <a:ext cx="2973966" cy="4472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3AB20E-1F63-0348-8A09-49745C502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561" y="5152674"/>
            <a:ext cx="2327642" cy="4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91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CB762-B72F-A844-8BCF-C919983E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7" y="1825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Version 2: Fix some problems based on v1</a:t>
            </a:r>
            <a:endParaRPr kumimoji="1"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3A2F69-7696-BB4C-8B46-00787FFC4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87" y="1478479"/>
            <a:ext cx="11619016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Training Setting:</a:t>
            </a:r>
          </a:p>
          <a:p>
            <a:pPr>
              <a:lnSpc>
                <a:spcPct val="150000"/>
              </a:lnSpc>
            </a:pPr>
            <a:r>
              <a:rPr kumimoji="1" lang="en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EPOCHS = 10</a:t>
            </a:r>
          </a:p>
          <a:p>
            <a:pPr>
              <a:lnSpc>
                <a:spcPct val="150000"/>
              </a:lnSpc>
            </a:pPr>
            <a:r>
              <a:rPr kumimoji="1" lang="en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LEARNING RATE = 1e-4, ADAM</a:t>
            </a:r>
          </a:p>
          <a:p>
            <a:pPr>
              <a:lnSpc>
                <a:spcPct val="150000"/>
              </a:lnSpc>
            </a:pPr>
            <a:r>
              <a:rPr kumimoji="1" lang="en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Adopt weight decay on W &amp; b</a:t>
            </a:r>
          </a:p>
          <a:p>
            <a:pPr>
              <a:lnSpc>
                <a:spcPct val="150000"/>
              </a:lnSpc>
            </a:pPr>
            <a:r>
              <a:rPr kumimoji="1" lang="en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intervention to change feature values </a:t>
            </a:r>
          </a:p>
          <a:p>
            <a:pPr>
              <a:lnSpc>
                <a:spcPct val="150000"/>
              </a:lnSpc>
            </a:pPr>
            <a:endParaRPr kumimoji="1" lang="en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kumimoji="1" lang="en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kumimoji="1" lang="en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786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7D7B15-3028-704F-A788-B3E0B8C41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" y="18255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Version 2: Fix some problems based on v1</a:t>
            </a:r>
            <a:endParaRPr kumimoji="1"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3089F38-2791-D143-B516-1D206D9E7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139694"/>
              </p:ext>
            </p:extLst>
          </p:nvPr>
        </p:nvGraphicFramePr>
        <p:xfrm>
          <a:off x="651917" y="1094495"/>
          <a:ext cx="10118864" cy="454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552">
                  <a:extLst>
                    <a:ext uri="{9D8B030D-6E8A-4147-A177-3AD203B41FA5}">
                      <a16:colId xmlns:a16="http://schemas.microsoft.com/office/drawing/2014/main" val="3151178053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1813929058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3518724759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2620714711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4212971254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3077794742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1578963073"/>
                    </a:ext>
                  </a:extLst>
                </a:gridCol>
              </a:tblGrid>
              <a:tr h="907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Val Top-1 Acc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Val Top-5 Acc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 Top-1 Acc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 Top-5 Acc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Top-1 Gap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Top-5 Gap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058354"/>
                  </a:ext>
                </a:extLst>
              </a:tr>
              <a:tr h="907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75.67%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92.44%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63.01%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84.14%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12.66%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8.30%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952249"/>
                  </a:ext>
                </a:extLst>
              </a:tr>
              <a:tr h="90778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732829"/>
                  </a:ext>
                </a:extLst>
              </a:tr>
              <a:tr h="907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ResNet50</a:t>
                      </a:r>
                    </a:p>
                    <a:p>
                      <a:pPr algn="ctr"/>
                      <a:r>
                        <a:rPr lang="en-US" altLang="zh-CN" dirty="0"/>
                        <a:t>(v1)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74.89%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(-0.78%)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91.57%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(-0.87%)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62.55%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(-0.46%)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84.01%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(-0.13%)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12.34%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(-0.32%)</a:t>
                      </a:r>
                    </a:p>
                    <a:p>
                      <a:pPr algn="ctr"/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7.56%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(-0.74%)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132843"/>
                  </a:ext>
                </a:extLst>
              </a:tr>
              <a:tr h="907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ResNet50</a:t>
                      </a:r>
                    </a:p>
                    <a:p>
                      <a:pPr algn="ctr"/>
                      <a:r>
                        <a:rPr lang="en-US" altLang="zh-CN" dirty="0"/>
                        <a:t>(v2)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75.76%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(+0.11%)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92.59%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(+0.13%)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62.98%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(-0.03%)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84.13%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(-0.01%)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12.78%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(+0.12%)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8.46%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(+0.16%)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887631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CF478CF1-9D5E-E94F-8842-9622C8496390}"/>
              </a:ext>
            </a:extLst>
          </p:cNvPr>
          <p:cNvSpPr txBox="1"/>
          <p:nvPr/>
        </p:nvSpPr>
        <p:spPr>
          <a:xfrm>
            <a:off x="651917" y="5763505"/>
            <a:ext cx="9236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on validation set and imagenet-v2 are significantly better than v1</a:t>
            </a:r>
          </a:p>
          <a:p>
            <a:pPr marL="342900" indent="-342900">
              <a:buAutoNum type="arabicPeriod"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the gap is even worse than baseline</a:t>
            </a:r>
          </a:p>
          <a:p>
            <a:pPr marL="342900" indent="-342900">
              <a:buAutoNum type="arabicPeriod"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distribution of v1’s weight &amp; bias become similar to baseline’s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7150E98-8630-6649-BE86-6D9B4D37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451129"/>
              </p:ext>
            </p:extLst>
          </p:nvPr>
        </p:nvGraphicFramePr>
        <p:xfrm>
          <a:off x="651917" y="2910063"/>
          <a:ext cx="1011886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552">
                  <a:extLst>
                    <a:ext uri="{9D8B030D-6E8A-4147-A177-3AD203B41FA5}">
                      <a16:colId xmlns:a16="http://schemas.microsoft.com/office/drawing/2014/main" val="1152850565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1485284156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4108214728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4057916513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3493334323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1308547736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4173547651"/>
                    </a:ext>
                  </a:extLst>
                </a:gridCol>
              </a:tblGrid>
              <a:tr h="907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ResNet50</a:t>
                      </a:r>
                    </a:p>
                    <a:p>
                      <a:pPr algn="ctr"/>
                      <a:r>
                        <a:rPr lang="en-US" altLang="zh-CN" b="0" dirty="0"/>
                        <a:t>(v0)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</a:rPr>
                        <a:t>75.03%</a:t>
                      </a:r>
                    </a:p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</a:rPr>
                        <a:t>(-0.64%)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</a:rPr>
                        <a:t>92.01%</a:t>
                      </a:r>
                    </a:p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</a:rPr>
                        <a:t>(-0.43%)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</a:rPr>
                        <a:t>62.99%</a:t>
                      </a:r>
                    </a:p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</a:rPr>
                        <a:t>(-0.02%)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</a:rPr>
                        <a:t>84.01%</a:t>
                      </a:r>
                    </a:p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</a:rPr>
                        <a:t>(-0.13%)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00B050"/>
                          </a:solidFill>
                        </a:rPr>
                        <a:t>12.04%</a:t>
                      </a:r>
                    </a:p>
                    <a:p>
                      <a:pPr algn="ctr"/>
                      <a:r>
                        <a:rPr lang="en-US" altLang="zh-CN" b="0" dirty="0">
                          <a:solidFill>
                            <a:srgbClr val="00B050"/>
                          </a:solidFill>
                        </a:rPr>
                        <a:t>(-0.62%)</a:t>
                      </a:r>
                    </a:p>
                    <a:p>
                      <a:pPr algn="ctr"/>
                      <a:endParaRPr lang="zh-CN" altLang="en-US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00B050"/>
                          </a:solidFill>
                        </a:rPr>
                        <a:t>8.00%</a:t>
                      </a:r>
                    </a:p>
                    <a:p>
                      <a:pPr algn="ctr"/>
                      <a:r>
                        <a:rPr lang="en-US" altLang="zh-CN" b="0" dirty="0">
                          <a:solidFill>
                            <a:srgbClr val="00B050"/>
                          </a:solidFill>
                        </a:rPr>
                        <a:t>(-0.30%)</a:t>
                      </a:r>
                      <a:endParaRPr lang="zh-CN" altLang="en-US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96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7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A2AE0E-9E6E-EC4A-9935-11F8AF0A6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08" y="0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&amp; Objective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41CFBF-434E-3344-91D9-DF915EFD5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508" y="1740572"/>
            <a:ext cx="10851292" cy="4702876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Problem: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trained in one domain usually do not perform well in other domains.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pay attention on wrong objects, such as grassland (background) behind the cow (ground truth).</a:t>
            </a:r>
          </a:p>
          <a:p>
            <a:pPr marL="457200" lvl="1" indent="0">
              <a:buNone/>
            </a:pP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Idea:  (1) regular training 	(2) interventional retraining (IR) </a:t>
            </a:r>
          </a:p>
          <a:p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: Reduce the impact of background</a:t>
            </a:r>
          </a:p>
          <a:p>
            <a:pPr marL="0" indent="0">
              <a:buNone/>
            </a:pP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67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CB762-B72F-A844-8BCF-C919983E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7" y="1825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Version 3: Adopt different baseline based on v2</a:t>
            </a:r>
            <a:endParaRPr kumimoji="1"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3A2F69-7696-BB4C-8B46-00787FFC4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87" y="1765557"/>
            <a:ext cx="11619016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Baseline Model : Inceptionv3</a:t>
            </a:r>
          </a:p>
          <a:p>
            <a:pPr lvl="1">
              <a:lnSpc>
                <a:spcPct val="150000"/>
              </a:lnSpc>
            </a:pPr>
            <a:r>
              <a:rPr kumimoji="1" lang="en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It is hoped that it can generate more reliable </a:t>
            </a:r>
            <a:r>
              <a:rPr kumimoji="1" lang="en" altLang="zh-CN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Gradcam</a:t>
            </a:r>
            <a:endParaRPr kumimoji="1" lang="en" altLang="zh-C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1. Use this baseline model to Generate Grad-CAM Images</a:t>
            </a:r>
          </a:p>
          <a:p>
            <a:pPr>
              <a:lnSpc>
                <a:spcPct val="150000"/>
              </a:lnSpc>
            </a:pPr>
            <a:r>
              <a:rPr kumimoji="1" lang="en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2. Then adopt version 2 XGIR again</a:t>
            </a:r>
          </a:p>
          <a:p>
            <a:pPr>
              <a:lnSpc>
                <a:spcPct val="150000"/>
              </a:lnSpc>
            </a:pPr>
            <a:r>
              <a:rPr kumimoji="1" lang="en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3. Train the baseline model using full ImageNet for 5 epochs, then adopt version 2 XGIR</a:t>
            </a:r>
          </a:p>
          <a:p>
            <a:pPr>
              <a:lnSpc>
                <a:spcPct val="150000"/>
              </a:lnSpc>
            </a:pPr>
            <a:endParaRPr kumimoji="1" lang="en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kumimoji="1" lang="en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kumimoji="1" lang="en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943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7D7B15-3028-704F-A788-B3E0B8C41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" y="18255"/>
            <a:ext cx="11075794" cy="1325563"/>
          </a:xfrm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Version 3: Adopt different baseline based on v2</a:t>
            </a:r>
            <a:endParaRPr kumimoji="1"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3089F38-2791-D143-B516-1D206D9E7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954688"/>
              </p:ext>
            </p:extLst>
          </p:nvPr>
        </p:nvGraphicFramePr>
        <p:xfrm>
          <a:off x="651916" y="1142294"/>
          <a:ext cx="7939190" cy="283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170">
                  <a:extLst>
                    <a:ext uri="{9D8B030D-6E8A-4147-A177-3AD203B41FA5}">
                      <a16:colId xmlns:a16="http://schemas.microsoft.com/office/drawing/2014/main" val="3151178053"/>
                    </a:ext>
                  </a:extLst>
                </a:gridCol>
                <a:gridCol w="1134170">
                  <a:extLst>
                    <a:ext uri="{9D8B030D-6E8A-4147-A177-3AD203B41FA5}">
                      <a16:colId xmlns:a16="http://schemas.microsoft.com/office/drawing/2014/main" val="1813929058"/>
                    </a:ext>
                  </a:extLst>
                </a:gridCol>
                <a:gridCol w="1134170">
                  <a:extLst>
                    <a:ext uri="{9D8B030D-6E8A-4147-A177-3AD203B41FA5}">
                      <a16:colId xmlns:a16="http://schemas.microsoft.com/office/drawing/2014/main" val="3518724759"/>
                    </a:ext>
                  </a:extLst>
                </a:gridCol>
                <a:gridCol w="1134170">
                  <a:extLst>
                    <a:ext uri="{9D8B030D-6E8A-4147-A177-3AD203B41FA5}">
                      <a16:colId xmlns:a16="http://schemas.microsoft.com/office/drawing/2014/main" val="2620714711"/>
                    </a:ext>
                  </a:extLst>
                </a:gridCol>
                <a:gridCol w="1134170">
                  <a:extLst>
                    <a:ext uri="{9D8B030D-6E8A-4147-A177-3AD203B41FA5}">
                      <a16:colId xmlns:a16="http://schemas.microsoft.com/office/drawing/2014/main" val="4212971254"/>
                    </a:ext>
                  </a:extLst>
                </a:gridCol>
                <a:gridCol w="1134170">
                  <a:extLst>
                    <a:ext uri="{9D8B030D-6E8A-4147-A177-3AD203B41FA5}">
                      <a16:colId xmlns:a16="http://schemas.microsoft.com/office/drawing/2014/main" val="3077794742"/>
                    </a:ext>
                  </a:extLst>
                </a:gridCol>
                <a:gridCol w="1134170">
                  <a:extLst>
                    <a:ext uri="{9D8B030D-6E8A-4147-A177-3AD203B41FA5}">
                      <a16:colId xmlns:a16="http://schemas.microsoft.com/office/drawing/2014/main" val="1578963073"/>
                    </a:ext>
                  </a:extLst>
                </a:gridCol>
              </a:tblGrid>
              <a:tr h="5219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Model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Val Top-1 Acc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Val Top-5 Acc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V2 Top-1 Acc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V2 Top-5 Acc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Top-1 Gap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Top-5 Gap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058354"/>
                  </a:ext>
                </a:extLst>
              </a:tr>
              <a:tr h="3671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75.67%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92.44%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63.01%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84.14%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12.66%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8.30%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952249"/>
                  </a:ext>
                </a:extLst>
              </a:tr>
              <a:tr h="69568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019796"/>
                  </a:ext>
                </a:extLst>
              </a:tr>
              <a:tr h="6956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ResNet50</a:t>
                      </a:r>
                    </a:p>
                    <a:p>
                      <a:pPr algn="ctr"/>
                      <a:r>
                        <a:rPr lang="en-US" altLang="zh-CN" sz="1400" dirty="0"/>
                        <a:t>(v1)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74.89%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(-0.78%)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91.57%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(-0.87%)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62.55%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(-0.46%)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84.01%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(-0.13%)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12.34%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(-0.32%)</a:t>
                      </a:r>
                    </a:p>
                    <a:p>
                      <a:pPr algn="ctr"/>
                      <a:endParaRPr lang="zh-CN" alt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7.56%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(-0.74%)</a:t>
                      </a:r>
                      <a:endParaRPr lang="zh-CN" alt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132843"/>
                  </a:ext>
                </a:extLst>
              </a:tr>
              <a:tr h="4869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ResNet50</a:t>
                      </a:r>
                    </a:p>
                    <a:p>
                      <a:pPr algn="ctr"/>
                      <a:r>
                        <a:rPr lang="en-US" altLang="zh-CN" sz="1400" dirty="0"/>
                        <a:t>(v2)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75.76%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(+0.11%)</a:t>
                      </a:r>
                      <a:endParaRPr lang="zh-CN" alt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92.59%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(+0.13%)</a:t>
                      </a:r>
                      <a:endParaRPr lang="zh-CN" alt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62.98%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(-0.03%)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84.13%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(-0.01%)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12.78%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(+0.12%)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8.46%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(+0.16%)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887631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ABCAABF-057F-3147-A495-D3EEF304F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436959"/>
              </p:ext>
            </p:extLst>
          </p:nvPr>
        </p:nvGraphicFramePr>
        <p:xfrm>
          <a:off x="651916" y="3973013"/>
          <a:ext cx="7939190" cy="2866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170">
                  <a:extLst>
                    <a:ext uri="{9D8B030D-6E8A-4147-A177-3AD203B41FA5}">
                      <a16:colId xmlns:a16="http://schemas.microsoft.com/office/drawing/2014/main" val="3151178053"/>
                    </a:ext>
                  </a:extLst>
                </a:gridCol>
                <a:gridCol w="1134170">
                  <a:extLst>
                    <a:ext uri="{9D8B030D-6E8A-4147-A177-3AD203B41FA5}">
                      <a16:colId xmlns:a16="http://schemas.microsoft.com/office/drawing/2014/main" val="1813929058"/>
                    </a:ext>
                  </a:extLst>
                </a:gridCol>
                <a:gridCol w="1134170">
                  <a:extLst>
                    <a:ext uri="{9D8B030D-6E8A-4147-A177-3AD203B41FA5}">
                      <a16:colId xmlns:a16="http://schemas.microsoft.com/office/drawing/2014/main" val="3518724759"/>
                    </a:ext>
                  </a:extLst>
                </a:gridCol>
                <a:gridCol w="1134170">
                  <a:extLst>
                    <a:ext uri="{9D8B030D-6E8A-4147-A177-3AD203B41FA5}">
                      <a16:colId xmlns:a16="http://schemas.microsoft.com/office/drawing/2014/main" val="2620714711"/>
                    </a:ext>
                  </a:extLst>
                </a:gridCol>
                <a:gridCol w="1134170">
                  <a:extLst>
                    <a:ext uri="{9D8B030D-6E8A-4147-A177-3AD203B41FA5}">
                      <a16:colId xmlns:a16="http://schemas.microsoft.com/office/drawing/2014/main" val="4212971254"/>
                    </a:ext>
                  </a:extLst>
                </a:gridCol>
                <a:gridCol w="1134170">
                  <a:extLst>
                    <a:ext uri="{9D8B030D-6E8A-4147-A177-3AD203B41FA5}">
                      <a16:colId xmlns:a16="http://schemas.microsoft.com/office/drawing/2014/main" val="3077794742"/>
                    </a:ext>
                  </a:extLst>
                </a:gridCol>
                <a:gridCol w="1134170">
                  <a:extLst>
                    <a:ext uri="{9D8B030D-6E8A-4147-A177-3AD203B41FA5}">
                      <a16:colId xmlns:a16="http://schemas.microsoft.com/office/drawing/2014/main" val="1578963073"/>
                    </a:ext>
                  </a:extLst>
                </a:gridCol>
              </a:tblGrid>
              <a:tr h="4869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Model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Val Top-1 Acc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Val Top-5 Acc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V2 Top-1 Acc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V2 Top-5 Acc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Top-1 Gap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Top-5 Gap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058354"/>
                  </a:ext>
                </a:extLst>
              </a:tr>
              <a:tr h="3671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Inceptionv3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77.90%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93.70%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63.87%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85.17%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14.03%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8.53%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952249"/>
                  </a:ext>
                </a:extLst>
              </a:tr>
              <a:tr h="6956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Inceptionv3-epoch 5</a:t>
                      </a:r>
                    </a:p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78.15%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(+0.25%)</a:t>
                      </a:r>
                      <a:endParaRPr lang="zh-CN" alt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94.10%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(+0.40%)</a:t>
                      </a:r>
                      <a:endParaRPr lang="zh-CN" alt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63.90%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(+0.03%)</a:t>
                      </a:r>
                      <a:endParaRPr lang="zh-CN" alt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85.19%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(+0.02%)</a:t>
                      </a:r>
                      <a:endParaRPr lang="zh-CN" alt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14.25%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(+0.22%)</a:t>
                      </a:r>
                    </a:p>
                    <a:p>
                      <a:pPr algn="ctr"/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8.91%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(+0.38%)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132843"/>
                  </a:ext>
                </a:extLst>
              </a:tr>
              <a:tr h="4869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Inceptionv3</a:t>
                      </a:r>
                    </a:p>
                    <a:p>
                      <a:pPr algn="ctr"/>
                      <a:r>
                        <a:rPr lang="en-US" altLang="zh-CN" sz="1400" dirty="0"/>
                        <a:t>(v3)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78.10%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(+0.20%)</a:t>
                      </a:r>
                      <a:endParaRPr lang="zh-CN" alt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93.98%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(+0.28%)</a:t>
                      </a:r>
                      <a:endParaRPr lang="zh-CN" alt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63.79%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(-0.08%)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85.12%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(-0.05%)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14.31%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(+0.28%)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8.86%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(+0.33%)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887631"/>
                  </a:ext>
                </a:extLst>
              </a:tr>
              <a:tr h="4869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Inceptionv3-epoch 5</a:t>
                      </a:r>
                    </a:p>
                    <a:p>
                      <a:pPr algn="ctr"/>
                      <a:r>
                        <a:rPr lang="en-US" altLang="zh-CN" sz="1400" dirty="0"/>
                        <a:t>(v3)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78.19%</a:t>
                      </a:r>
                    </a:p>
                    <a:p>
                      <a:pPr algn="ctr"/>
                      <a:r>
                        <a:rPr lang="zh-CN" altLang="en-US" sz="1400" dirty="0">
                          <a:solidFill>
                            <a:srgbClr val="00B050"/>
                          </a:solidFill>
                        </a:rPr>
                        <a:t>（</a:t>
                      </a:r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+0.29%</a:t>
                      </a:r>
                      <a:r>
                        <a:rPr lang="zh-CN" altLang="en-US" sz="1400" dirty="0">
                          <a:solidFill>
                            <a:srgbClr val="00B050"/>
                          </a:solidFill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94.13%</a:t>
                      </a:r>
                    </a:p>
                    <a:p>
                      <a:pPr algn="ctr"/>
                      <a:r>
                        <a:rPr lang="zh-CN" altLang="en-US" sz="1400" dirty="0">
                          <a:solidFill>
                            <a:srgbClr val="00B050"/>
                          </a:solidFill>
                        </a:rPr>
                        <a:t>（</a:t>
                      </a:r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+0.43%</a:t>
                      </a:r>
                      <a:r>
                        <a:rPr lang="zh-CN" altLang="en-US" sz="1400" dirty="0">
                          <a:solidFill>
                            <a:srgbClr val="00B050"/>
                          </a:solidFill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63.87%</a:t>
                      </a:r>
                    </a:p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+0.00%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85.18%</a:t>
                      </a:r>
                    </a:p>
                    <a:p>
                      <a:pPr algn="ctr"/>
                      <a:r>
                        <a:rPr lang="zh-CN" altLang="en-US" sz="1400" dirty="0">
                          <a:solidFill>
                            <a:srgbClr val="00B050"/>
                          </a:solidFill>
                        </a:rPr>
                        <a:t>（</a:t>
                      </a:r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+0.01%</a:t>
                      </a:r>
                      <a:r>
                        <a:rPr lang="zh-CN" altLang="en-US" sz="1400" dirty="0">
                          <a:solidFill>
                            <a:srgbClr val="00B050"/>
                          </a:solidFill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14.32%</a:t>
                      </a:r>
                    </a:p>
                    <a:p>
                      <a:pPr algn="ctr"/>
                      <a:r>
                        <a:rPr lang="zh-CN" altLang="en-US" sz="1400" dirty="0">
                          <a:solidFill>
                            <a:srgbClr val="FF0000"/>
                          </a:solidFill>
                        </a:rPr>
                        <a:t>（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+0.29%</a:t>
                      </a:r>
                      <a:r>
                        <a:rPr lang="zh-CN" altLang="en-US" sz="1400" dirty="0">
                          <a:solidFill>
                            <a:srgbClr val="FF0000"/>
                          </a:solidFill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8.92%</a:t>
                      </a:r>
                    </a:p>
                    <a:p>
                      <a:pPr algn="ctr"/>
                      <a:r>
                        <a:rPr lang="zh-CN" altLang="en-US" sz="1400" dirty="0">
                          <a:solidFill>
                            <a:srgbClr val="FF0000"/>
                          </a:solidFill>
                        </a:rPr>
                        <a:t>（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+0.39%</a:t>
                      </a:r>
                      <a:r>
                        <a:rPr lang="zh-CN" altLang="en-US" sz="1400" dirty="0">
                          <a:solidFill>
                            <a:srgbClr val="FF0000"/>
                          </a:solidFill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277069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5C7F8180-F989-194C-ABDB-55D64B75019A}"/>
              </a:ext>
            </a:extLst>
          </p:cNvPr>
          <p:cNvSpPr txBox="1"/>
          <p:nvPr/>
        </p:nvSpPr>
        <p:spPr>
          <a:xfrm>
            <a:off x="8739963" y="1520456"/>
            <a:ext cx="31153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on Full ImageNet will increase accuracy on both the validation sets, and increases gap.</a:t>
            </a:r>
          </a:p>
          <a:p>
            <a:pPr marL="342900" indent="-342900">
              <a:buAutoNum type="arabicPeriod"/>
            </a:pP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It looks like that current XGIR tends to increase the accuracy on validation set only, but not Imagenetv2.</a:t>
            </a:r>
          </a:p>
          <a:p>
            <a:pPr marL="342900" indent="-342900">
              <a:buAutoNum type="arabicPeriod"/>
            </a:pP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And instead larger the gap.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F91BEAF-5AC3-6646-8F7E-74FE4C318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072968"/>
              </p:ext>
            </p:extLst>
          </p:nvPr>
        </p:nvGraphicFramePr>
        <p:xfrm>
          <a:off x="651916" y="1990768"/>
          <a:ext cx="7939190" cy="717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170">
                  <a:extLst>
                    <a:ext uri="{9D8B030D-6E8A-4147-A177-3AD203B41FA5}">
                      <a16:colId xmlns:a16="http://schemas.microsoft.com/office/drawing/2014/main" val="1152850565"/>
                    </a:ext>
                  </a:extLst>
                </a:gridCol>
                <a:gridCol w="1134170">
                  <a:extLst>
                    <a:ext uri="{9D8B030D-6E8A-4147-A177-3AD203B41FA5}">
                      <a16:colId xmlns:a16="http://schemas.microsoft.com/office/drawing/2014/main" val="1485284156"/>
                    </a:ext>
                  </a:extLst>
                </a:gridCol>
                <a:gridCol w="1134170">
                  <a:extLst>
                    <a:ext uri="{9D8B030D-6E8A-4147-A177-3AD203B41FA5}">
                      <a16:colId xmlns:a16="http://schemas.microsoft.com/office/drawing/2014/main" val="4108214728"/>
                    </a:ext>
                  </a:extLst>
                </a:gridCol>
                <a:gridCol w="1134170">
                  <a:extLst>
                    <a:ext uri="{9D8B030D-6E8A-4147-A177-3AD203B41FA5}">
                      <a16:colId xmlns:a16="http://schemas.microsoft.com/office/drawing/2014/main" val="4057916513"/>
                    </a:ext>
                  </a:extLst>
                </a:gridCol>
                <a:gridCol w="1134170">
                  <a:extLst>
                    <a:ext uri="{9D8B030D-6E8A-4147-A177-3AD203B41FA5}">
                      <a16:colId xmlns:a16="http://schemas.microsoft.com/office/drawing/2014/main" val="3493334323"/>
                    </a:ext>
                  </a:extLst>
                </a:gridCol>
                <a:gridCol w="1134170">
                  <a:extLst>
                    <a:ext uri="{9D8B030D-6E8A-4147-A177-3AD203B41FA5}">
                      <a16:colId xmlns:a16="http://schemas.microsoft.com/office/drawing/2014/main" val="1308547736"/>
                    </a:ext>
                  </a:extLst>
                </a:gridCol>
                <a:gridCol w="1134170">
                  <a:extLst>
                    <a:ext uri="{9D8B030D-6E8A-4147-A177-3AD203B41FA5}">
                      <a16:colId xmlns:a16="http://schemas.microsoft.com/office/drawing/2014/main" val="4173547651"/>
                    </a:ext>
                  </a:extLst>
                </a:gridCol>
              </a:tblGrid>
              <a:tr h="7174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ResNet50</a:t>
                      </a:r>
                    </a:p>
                    <a:p>
                      <a:pPr algn="ctr"/>
                      <a:r>
                        <a:rPr lang="en-US" altLang="zh-CN" sz="1400" b="0" dirty="0"/>
                        <a:t>(v0)</a:t>
                      </a:r>
                      <a:endParaRPr lang="zh-CN" altLang="en-US" sz="1400" b="0" dirty="0"/>
                    </a:p>
                  </a:txBody>
                  <a:tcPr marL="71743" marR="71743" marT="35871" marB="358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FF0000"/>
                          </a:solidFill>
                        </a:rPr>
                        <a:t>75.03%</a:t>
                      </a:r>
                    </a:p>
                    <a:p>
                      <a:pPr algn="ctr"/>
                      <a:r>
                        <a:rPr lang="en-US" altLang="zh-CN" sz="1400" b="0" dirty="0">
                          <a:solidFill>
                            <a:srgbClr val="FF0000"/>
                          </a:solidFill>
                        </a:rPr>
                        <a:t>(-0.64%)</a:t>
                      </a:r>
                      <a:endParaRPr lang="zh-CN" alt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marL="71743" marR="71743" marT="35871" marB="358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FF0000"/>
                          </a:solidFill>
                        </a:rPr>
                        <a:t>92.01%</a:t>
                      </a:r>
                    </a:p>
                    <a:p>
                      <a:pPr algn="ctr"/>
                      <a:r>
                        <a:rPr lang="en-US" altLang="zh-CN" sz="1400" b="0" dirty="0">
                          <a:solidFill>
                            <a:srgbClr val="FF0000"/>
                          </a:solidFill>
                        </a:rPr>
                        <a:t>(-0.43%)</a:t>
                      </a:r>
                      <a:endParaRPr lang="zh-CN" alt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marL="71743" marR="71743" marT="35871" marB="358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FF0000"/>
                          </a:solidFill>
                        </a:rPr>
                        <a:t>62.99%</a:t>
                      </a:r>
                    </a:p>
                    <a:p>
                      <a:pPr algn="ctr"/>
                      <a:r>
                        <a:rPr lang="en-US" altLang="zh-CN" sz="1400" b="0" dirty="0">
                          <a:solidFill>
                            <a:srgbClr val="FF0000"/>
                          </a:solidFill>
                        </a:rPr>
                        <a:t>(-0.02%)</a:t>
                      </a:r>
                      <a:endParaRPr lang="zh-CN" alt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marL="71743" marR="71743" marT="35871" marB="358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FF0000"/>
                          </a:solidFill>
                        </a:rPr>
                        <a:t>84.01%</a:t>
                      </a:r>
                    </a:p>
                    <a:p>
                      <a:pPr algn="ctr"/>
                      <a:r>
                        <a:rPr lang="en-US" altLang="zh-CN" sz="1400" b="0" dirty="0">
                          <a:solidFill>
                            <a:srgbClr val="FF0000"/>
                          </a:solidFill>
                        </a:rPr>
                        <a:t>(-0.13%)</a:t>
                      </a:r>
                      <a:endParaRPr lang="zh-CN" alt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marL="71743" marR="71743" marT="35871" marB="358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00B050"/>
                          </a:solidFill>
                        </a:rPr>
                        <a:t>12.04%</a:t>
                      </a:r>
                    </a:p>
                    <a:p>
                      <a:pPr algn="ctr"/>
                      <a:r>
                        <a:rPr lang="en-US" altLang="zh-CN" sz="1400" b="0" dirty="0">
                          <a:solidFill>
                            <a:srgbClr val="00B050"/>
                          </a:solidFill>
                        </a:rPr>
                        <a:t>(-0.62%)</a:t>
                      </a:r>
                    </a:p>
                    <a:p>
                      <a:pPr algn="ctr"/>
                      <a:endParaRPr lang="zh-CN" altLang="en-US" sz="1400" b="0" dirty="0">
                        <a:solidFill>
                          <a:srgbClr val="00B050"/>
                        </a:solidFill>
                      </a:endParaRPr>
                    </a:p>
                  </a:txBody>
                  <a:tcPr marL="71743" marR="71743" marT="35871" marB="358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00B050"/>
                          </a:solidFill>
                        </a:rPr>
                        <a:t>8.00%</a:t>
                      </a:r>
                    </a:p>
                    <a:p>
                      <a:pPr algn="ctr"/>
                      <a:r>
                        <a:rPr lang="en-US" altLang="zh-CN" sz="1400" b="0" dirty="0">
                          <a:solidFill>
                            <a:srgbClr val="00B050"/>
                          </a:solidFill>
                        </a:rPr>
                        <a:t>(-0.30%)</a:t>
                      </a:r>
                      <a:endParaRPr lang="zh-CN" altLang="en-US" sz="1400" b="0" dirty="0">
                        <a:solidFill>
                          <a:srgbClr val="00B050"/>
                        </a:solidFill>
                      </a:endParaRPr>
                    </a:p>
                  </a:txBody>
                  <a:tcPr marL="71743" marR="71743" marT="35871" marB="35871"/>
                </a:tc>
                <a:extLst>
                  <a:ext uri="{0D108BD9-81ED-4DB2-BD59-A6C34878D82A}">
                    <a16:rowId xmlns:a16="http://schemas.microsoft.com/office/drawing/2014/main" val="3620096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686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CB762-B72F-A844-8BCF-C919983E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7" y="1825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Analysis on Wrong Prediction </a:t>
            </a:r>
            <a:endParaRPr kumimoji="1"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 descr="电视萤幕里有许多照片&#10;&#10;中度可信度描述已自动生成">
            <a:extLst>
              <a:ext uri="{FF2B5EF4-FFF2-40B4-BE49-F238E27FC236}">
                <a16:creationId xmlns:a16="http://schemas.microsoft.com/office/drawing/2014/main" id="{241CFD78-2D18-AE46-9A1F-0EE93ED357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39" r="2538" b="51016"/>
          <a:stretch/>
        </p:blipFill>
        <p:spPr>
          <a:xfrm>
            <a:off x="269503" y="1019194"/>
            <a:ext cx="4840954" cy="5689950"/>
          </a:xfrm>
          <a:prstGeom prst="rect">
            <a:avLst/>
          </a:prstGeom>
        </p:spPr>
      </p:pic>
      <p:pic>
        <p:nvPicPr>
          <p:cNvPr id="9" name="图片 8" descr="电视萤幕里有许多照片&#10;&#10;中度可信度描述已自动生成">
            <a:extLst>
              <a:ext uri="{FF2B5EF4-FFF2-40B4-BE49-F238E27FC236}">
                <a16:creationId xmlns:a16="http://schemas.microsoft.com/office/drawing/2014/main" id="{ECD47C16-B8AE-AE4D-9014-37468175E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333" r="8684" b="9584"/>
          <a:stretch/>
        </p:blipFill>
        <p:spPr>
          <a:xfrm>
            <a:off x="5620987" y="1113342"/>
            <a:ext cx="4397335" cy="582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64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CB762-B72F-A844-8BCF-C919983E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7" y="1825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Analysis on Wrong Prediction </a:t>
            </a:r>
            <a:endParaRPr kumimoji="1"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F6EC0C-E259-094B-97EE-06C769993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6" y="2352292"/>
            <a:ext cx="10313581" cy="42141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21ACCA5-4DB0-3B42-BDF5-7A914BB8D6AA}"/>
              </a:ext>
            </a:extLst>
          </p:cNvPr>
          <p:cNvSpPr txBox="1"/>
          <p:nvPr/>
        </p:nvSpPr>
        <p:spPr>
          <a:xfrm>
            <a:off x="565206" y="1343818"/>
            <a:ext cx="6728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Most of wrong prediction are not caused by class co-occurrence,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But class-occurrence is an important reason of wrong prediction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11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CB762-B72F-A844-8BCF-C919983E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7" y="1825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 of types of error</a:t>
            </a:r>
            <a:endParaRPr kumimoji="1"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EF14431-030B-2849-B8BD-988BA86C63FD}"/>
              </a:ext>
            </a:extLst>
          </p:cNvPr>
          <p:cNvSpPr/>
          <p:nvPr/>
        </p:nvSpPr>
        <p:spPr>
          <a:xfrm>
            <a:off x="278127" y="1843950"/>
            <a:ext cx="1114124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- Type I Error, True GroundTruth Attention, Wrong Prediction Attention (Largest Proportion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, at least 40% ~ 50%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- Type II Error, Wrong GroundTruth Attention, True Prediction Attention (Mislabled issue, Few examples)</a:t>
            </a:r>
          </a:p>
          <a:p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- Type III Error, Both GroundTruth Attention and Wrong Prediction Attention are True (Class Co-occurence, Second Largest Proportion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, around 10% ~ 20%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Type IV Error, Both GroundTruth Attention and Wrong Prediction Attention are Wrong (Impossible to solve, Rare)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We should mainly Focus on Type I &amp; Type III Error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060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CB762-B72F-A844-8BCF-C919983E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9" y="0"/>
            <a:ext cx="11247566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Idea of when to adopt XGIR, based on type of error</a:t>
            </a:r>
            <a:endParaRPr kumimoji="1"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FEBEDF-C51A-264D-AB31-AF07A6BDC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044" y="1063919"/>
            <a:ext cx="6868021" cy="579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33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CB762-B72F-A844-8BCF-C919983E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9" y="0"/>
            <a:ext cx="11247566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Superclass Classification</a:t>
            </a:r>
            <a:endParaRPr kumimoji="1"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154511-83C8-3542-8504-DCBE23BE844C}"/>
              </a:ext>
            </a:extLst>
          </p:cNvPr>
          <p:cNvSpPr txBox="1"/>
          <p:nvPr/>
        </p:nvSpPr>
        <p:spPr>
          <a:xfrm>
            <a:off x="423081" y="1325563"/>
            <a:ext cx="949884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a super-class, </a:t>
            </a:r>
            <a:r>
              <a:rPr lang="en-HK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C_car</a:t>
            </a:r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(union of all cars</a:t>
            </a:r>
            <a:r>
              <a:rPr lang="en-HK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# of car : # of non-car = 1: 99</a:t>
            </a:r>
          </a:p>
          <a:p>
            <a:pPr lvl="0"/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HK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HK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HK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HK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HK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HK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HK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HK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HK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HK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important features for </a:t>
            </a:r>
            <a:r>
              <a:rPr lang="en-HK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C_car</a:t>
            </a:r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Determined by fine-tuned model: Take </a:t>
            </a:r>
            <a:r>
              <a:rPr lang="en-HK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remove the last layer, add a binary classifier, learn the W for the last layer in new model by fine-tuning while keep the backbone frozen.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binary classifier for </a:t>
            </a:r>
            <a:r>
              <a:rPr lang="en-HK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C_car</a:t>
            </a:r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IR.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the weight for unimportant features to 0 for both classes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 descr="不同类型的汽车&#10;&#10;中度可信度描述已自动生成">
            <a:extLst>
              <a:ext uri="{FF2B5EF4-FFF2-40B4-BE49-F238E27FC236}">
                <a16:creationId xmlns:a16="http://schemas.microsoft.com/office/drawing/2014/main" id="{CACB459D-97B1-8A4F-8389-A0C2DCA5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5" t="8282" r="9557" b="8517"/>
          <a:stretch/>
        </p:blipFill>
        <p:spPr>
          <a:xfrm>
            <a:off x="2088107" y="1665027"/>
            <a:ext cx="7042245" cy="301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79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CB762-B72F-A844-8BCF-C919983E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82" y="-150125"/>
            <a:ext cx="11247566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Visualization of Features Contribution of car/non-car</a:t>
            </a:r>
            <a:endParaRPr kumimoji="1"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 descr="电脑萤幕画面&#10;&#10;低可信度描述已自动生成">
            <a:extLst>
              <a:ext uri="{FF2B5EF4-FFF2-40B4-BE49-F238E27FC236}">
                <a16:creationId xmlns:a16="http://schemas.microsoft.com/office/drawing/2014/main" id="{A5B4E301-0037-D544-9796-61187476B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155" y="447829"/>
            <a:ext cx="5263487" cy="657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87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CB762-B72F-A844-8BCF-C919983E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82" y="-150125"/>
            <a:ext cx="11247566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Superclass Classification - Result</a:t>
            </a:r>
            <a:endParaRPr kumimoji="1"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70A2C915-5832-EB4B-A83D-B0D021B85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67967"/>
              </p:ext>
            </p:extLst>
          </p:nvPr>
        </p:nvGraphicFramePr>
        <p:xfrm>
          <a:off x="1734581" y="1548709"/>
          <a:ext cx="8243568" cy="4538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7856">
                  <a:extLst>
                    <a:ext uri="{9D8B030D-6E8A-4147-A177-3AD203B41FA5}">
                      <a16:colId xmlns:a16="http://schemas.microsoft.com/office/drawing/2014/main" val="3151178053"/>
                    </a:ext>
                  </a:extLst>
                </a:gridCol>
                <a:gridCol w="2747856">
                  <a:extLst>
                    <a:ext uri="{9D8B030D-6E8A-4147-A177-3AD203B41FA5}">
                      <a16:colId xmlns:a16="http://schemas.microsoft.com/office/drawing/2014/main" val="1813929058"/>
                    </a:ext>
                  </a:extLst>
                </a:gridCol>
                <a:gridCol w="2747856">
                  <a:extLst>
                    <a:ext uri="{9D8B030D-6E8A-4147-A177-3AD203B41FA5}">
                      <a16:colId xmlns:a16="http://schemas.microsoft.com/office/drawing/2014/main" val="3518724759"/>
                    </a:ext>
                  </a:extLst>
                </a:gridCol>
              </a:tblGrid>
              <a:tr h="907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V2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058354"/>
                  </a:ext>
                </a:extLst>
              </a:tr>
              <a:tr h="907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0.9801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0.9770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952249"/>
                  </a:ext>
                </a:extLst>
              </a:tr>
              <a:tr h="907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AUC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0.9951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0.9943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132843"/>
                  </a:ext>
                </a:extLst>
              </a:tr>
              <a:tr h="907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0.9801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0.9770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53390"/>
                  </a:ext>
                </a:extLst>
              </a:tr>
              <a:tr h="907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0.9801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0.9770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473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389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CB762-B72F-A844-8BCF-C919983E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82" y="-150125"/>
            <a:ext cx="11247566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  <a:endParaRPr kumimoji="1"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3E7C26-5101-B346-BDEE-AD4E1273DDD8}"/>
              </a:ext>
            </a:extLst>
          </p:cNvPr>
          <p:cNvSpPr txBox="1"/>
          <p:nvPr/>
        </p:nvSpPr>
        <p:spPr>
          <a:xfrm>
            <a:off x="232582" y="2032000"/>
            <a:ext cx="9347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XAI-Guided two-stage training approach is adopted.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demonstrates that some feature units are more important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Several controlled experiments are done, show that:</a:t>
            </a:r>
          </a:p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The approach can reduce the accuracy gap slightly</a:t>
            </a:r>
          </a:p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The continued training leads to worse performance on imagenet-v2</a:t>
            </a:r>
          </a:p>
          <a:p>
            <a:endParaRPr kumimoji="1"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Superclass classification is successful</a:t>
            </a:r>
          </a:p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Important feature units of a group of labels can be identified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216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BE3DD-37ED-AB40-80F7-B2A49DDE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-1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3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- ImageNet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CCC143-C0A8-A644-8493-9579258C4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354" y="2092376"/>
            <a:ext cx="7345088" cy="314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0A020BC-DFFD-8541-A5B7-4360EF558609}"/>
              </a:ext>
            </a:extLst>
          </p:cNvPr>
          <p:cNvSpPr txBox="1"/>
          <p:nvPr/>
        </p:nvSpPr>
        <p:spPr>
          <a:xfrm>
            <a:off x="7961305" y="3413295"/>
            <a:ext cx="4004479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 Categories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1.28 M Training Images + 50,000 Validation Images </a:t>
            </a:r>
          </a:p>
        </p:txBody>
      </p:sp>
    </p:spTree>
    <p:extLst>
      <p:ext uri="{BB962C8B-B14F-4D97-AF65-F5344CB8AC3E}">
        <p14:creationId xmlns:p14="http://schemas.microsoft.com/office/powerpoint/2010/main" val="1401479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BE3DD-37ED-AB40-80F7-B2A49DDE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904" y="-24722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3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– ImageNetv2</a:t>
            </a:r>
          </a:p>
        </p:txBody>
      </p:sp>
      <p:pic>
        <p:nvPicPr>
          <p:cNvPr id="3" name="图片 2" descr="表格&#10;&#10;描述已自动生成">
            <a:extLst>
              <a:ext uri="{FF2B5EF4-FFF2-40B4-BE49-F238E27FC236}">
                <a16:creationId xmlns:a16="http://schemas.microsoft.com/office/drawing/2014/main" id="{279412E7-AEDE-954F-BD6D-0504B32F4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12" y="3237767"/>
            <a:ext cx="9486050" cy="332011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0A020BC-DFFD-8541-A5B7-4360EF558609}"/>
              </a:ext>
            </a:extLst>
          </p:cNvPr>
          <p:cNvSpPr txBox="1"/>
          <p:nvPr/>
        </p:nvSpPr>
        <p:spPr>
          <a:xfrm>
            <a:off x="779904" y="1431791"/>
            <a:ext cx="8151496" cy="1106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10,000 Validation Images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To measure the generation ability of the models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huge drop of  Top-1 Accuracy happens in all models </a:t>
            </a:r>
          </a:p>
        </p:txBody>
      </p:sp>
    </p:spTree>
    <p:extLst>
      <p:ext uri="{BB962C8B-B14F-4D97-AF65-F5344CB8AC3E}">
        <p14:creationId xmlns:p14="http://schemas.microsoft.com/office/powerpoint/2010/main" val="2393285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BAEF2-4E6E-DE48-A7CA-991B5E6F4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17" y="105609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154F52-182D-4445-9C6E-395E3166CE3A}"/>
              </a:ext>
            </a:extLst>
          </p:cNvPr>
          <p:cNvSpPr/>
          <p:nvPr/>
        </p:nvSpPr>
        <p:spPr>
          <a:xfrm>
            <a:off x="4053428" y="1261264"/>
            <a:ext cx="973776" cy="97377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3BC84D8-17A6-424B-A501-5945A633D228}"/>
              </a:ext>
            </a:extLst>
          </p:cNvPr>
          <p:cNvSpPr txBox="1"/>
          <p:nvPr/>
        </p:nvSpPr>
        <p:spPr>
          <a:xfrm>
            <a:off x="4326156" y="1563486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/>
              <a:t>X</a:t>
            </a:r>
            <a:r>
              <a:rPr kumimoji="1" lang="en-US" altLang="zh-CN" sz="2400" b="1" baseline="-25000" dirty="0"/>
              <a:t>i</a:t>
            </a:r>
            <a:endParaRPr kumimoji="1" lang="zh-CN" altLang="en-US" sz="24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58E174-1A4D-D34B-9C48-F1E931A97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430" y="487513"/>
            <a:ext cx="2692582" cy="205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EDA565CE-7DE0-2642-8DB0-5A092799950F}"/>
              </a:ext>
            </a:extLst>
          </p:cNvPr>
          <p:cNvCxnSpPr>
            <a:stCxn id="4" idx="3"/>
          </p:cNvCxnSpPr>
          <p:nvPr/>
        </p:nvCxnSpPr>
        <p:spPr>
          <a:xfrm>
            <a:off x="5027204" y="1748152"/>
            <a:ext cx="9452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035A6AAA-B1B0-BE44-A1B3-BF86ECEEC30E}"/>
              </a:ext>
            </a:extLst>
          </p:cNvPr>
          <p:cNvCxnSpPr/>
          <p:nvPr/>
        </p:nvCxnSpPr>
        <p:spPr>
          <a:xfrm>
            <a:off x="8665012" y="1710547"/>
            <a:ext cx="9452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3DD0A96C-DE7A-B040-9C74-DEAC258FA84A}"/>
              </a:ext>
            </a:extLst>
          </p:cNvPr>
          <p:cNvSpPr/>
          <p:nvPr/>
        </p:nvSpPr>
        <p:spPr>
          <a:xfrm>
            <a:off x="9610238" y="583719"/>
            <a:ext cx="567167" cy="225365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76F70A-280F-7846-951D-2F6587225614}"/>
              </a:ext>
            </a:extLst>
          </p:cNvPr>
          <p:cNvSpPr txBox="1"/>
          <p:nvPr/>
        </p:nvSpPr>
        <p:spPr>
          <a:xfrm>
            <a:off x="9685270" y="1479713"/>
            <a:ext cx="463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H</a:t>
            </a:r>
            <a:r>
              <a:rPr kumimoji="1" lang="en-US" altLang="zh-CN" sz="2400" b="1" baseline="-25000" dirty="0"/>
              <a:t>i</a:t>
            </a:r>
            <a:endParaRPr kumimoji="1" lang="zh-CN" altLang="en-US" sz="24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D5249E-0D95-D34B-8D85-4E2EC328553C}"/>
              </a:ext>
            </a:extLst>
          </p:cNvPr>
          <p:cNvSpPr/>
          <p:nvPr/>
        </p:nvSpPr>
        <p:spPr>
          <a:xfrm>
            <a:off x="11348618" y="221302"/>
            <a:ext cx="341759" cy="3146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088418E-AB0B-7349-BB97-168103FC0A1B}"/>
              </a:ext>
            </a:extLst>
          </p:cNvPr>
          <p:cNvSpPr txBox="1"/>
          <p:nvPr/>
        </p:nvSpPr>
        <p:spPr>
          <a:xfrm>
            <a:off x="11320299" y="1479712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/>
              <a:t>y</a:t>
            </a:r>
            <a:r>
              <a:rPr kumimoji="1" lang="en-US" altLang="zh-CN" sz="2400" b="1" baseline="-25000" dirty="0" err="1"/>
              <a:t>i</a:t>
            </a:r>
            <a:endParaRPr kumimoji="1" lang="zh-CN" altLang="en-US" sz="2400" b="1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CA16A7FA-1014-1C43-9A1E-A3C7079609CB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10177405" y="1710545"/>
            <a:ext cx="1142894" cy="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13B3DF8-F031-3449-9772-896BF1616FCD}"/>
              </a:ext>
            </a:extLst>
          </p:cNvPr>
          <p:cNvSpPr txBox="1"/>
          <p:nvPr/>
        </p:nvSpPr>
        <p:spPr>
          <a:xfrm>
            <a:off x="3893011" y="2323281"/>
            <a:ext cx="1475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Image Example</a:t>
            </a:r>
            <a:endParaRPr kumimoji="1" lang="zh-CN" altLang="en-US" sz="1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ED25AD9-C1E3-8442-A1EA-A5EACDD40EB2}"/>
              </a:ext>
            </a:extLst>
          </p:cNvPr>
          <p:cNvSpPr txBox="1"/>
          <p:nvPr/>
        </p:nvSpPr>
        <p:spPr>
          <a:xfrm>
            <a:off x="6581105" y="2567772"/>
            <a:ext cx="1671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Feature Mapping</a:t>
            </a:r>
            <a:endParaRPr kumimoji="1" lang="zh-CN" altLang="en-US" sz="1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A73C84C-F9DF-C843-994F-0C13C01A87C9}"/>
              </a:ext>
            </a:extLst>
          </p:cNvPr>
          <p:cNvSpPr txBox="1"/>
          <p:nvPr/>
        </p:nvSpPr>
        <p:spPr>
          <a:xfrm>
            <a:off x="9341737" y="2874790"/>
            <a:ext cx="127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Feature Map</a:t>
            </a:r>
            <a:endParaRPr kumimoji="1" lang="zh-CN" altLang="en-US" sz="1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078E936-C08F-A842-97DD-C5AF28E3C3F6}"/>
              </a:ext>
            </a:extLst>
          </p:cNvPr>
          <p:cNvSpPr txBox="1"/>
          <p:nvPr/>
        </p:nvSpPr>
        <p:spPr>
          <a:xfrm>
            <a:off x="10159484" y="1159000"/>
            <a:ext cx="1275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b="1" dirty="0"/>
              <a:t>Trough Logit W</a:t>
            </a:r>
            <a:endParaRPr kumimoji="1" lang="zh-CN" altLang="en-US" sz="14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B2AC05E-87BE-7E4D-B1D3-EA734D75E65D}"/>
              </a:ext>
            </a:extLst>
          </p:cNvPr>
          <p:cNvSpPr txBox="1"/>
          <p:nvPr/>
        </p:nvSpPr>
        <p:spPr>
          <a:xfrm>
            <a:off x="10561282" y="3372225"/>
            <a:ext cx="1723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Probability Vector</a:t>
            </a:r>
            <a:endParaRPr kumimoji="1" lang="zh-CN" altLang="en-US" sz="1400" b="1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11C00788-ABCE-A746-BF6E-58FE1C00E601}"/>
              </a:ext>
            </a:extLst>
          </p:cNvPr>
          <p:cNvCxnSpPr/>
          <p:nvPr/>
        </p:nvCxnSpPr>
        <p:spPr>
          <a:xfrm flipH="1">
            <a:off x="10159484" y="2235040"/>
            <a:ext cx="11891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ACD8A7E9-C01B-9647-8309-D123D336EAC5}"/>
              </a:ext>
            </a:extLst>
          </p:cNvPr>
          <p:cNvSpPr txBox="1"/>
          <p:nvPr/>
        </p:nvSpPr>
        <p:spPr>
          <a:xfrm>
            <a:off x="10345178" y="2323281"/>
            <a:ext cx="127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Gradient</a:t>
            </a:r>
            <a:endParaRPr kumimoji="1" lang="zh-CN" altLang="en-US" sz="1400" b="1" dirty="0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8F47C044-1ED6-2740-B886-575DF4977AFF}"/>
              </a:ext>
            </a:extLst>
          </p:cNvPr>
          <p:cNvCxnSpPr>
            <a:cxnSpLocks/>
          </p:cNvCxnSpPr>
          <p:nvPr/>
        </p:nvCxnSpPr>
        <p:spPr>
          <a:xfrm flipH="1">
            <a:off x="8665012" y="2221660"/>
            <a:ext cx="9452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01DD2BFA-BA4D-D04D-9B4E-EDCD9000077A}"/>
              </a:ext>
            </a:extLst>
          </p:cNvPr>
          <p:cNvSpPr txBox="1"/>
          <p:nvPr/>
        </p:nvSpPr>
        <p:spPr>
          <a:xfrm>
            <a:off x="8666252" y="2311504"/>
            <a:ext cx="127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Gradient</a:t>
            </a:r>
            <a:endParaRPr kumimoji="1" lang="zh-CN" altLang="en-US" sz="1400" b="1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B9AA825-7AB8-114F-896E-E4A598224087}"/>
              </a:ext>
            </a:extLst>
          </p:cNvPr>
          <p:cNvSpPr/>
          <p:nvPr/>
        </p:nvSpPr>
        <p:spPr>
          <a:xfrm>
            <a:off x="240727" y="4445109"/>
            <a:ext cx="973776" cy="97377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8D0117C-9B7E-5649-88F9-6CDE5714F6F1}"/>
              </a:ext>
            </a:extLst>
          </p:cNvPr>
          <p:cNvSpPr txBox="1"/>
          <p:nvPr/>
        </p:nvSpPr>
        <p:spPr>
          <a:xfrm>
            <a:off x="496685" y="4738156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/>
              <a:t>X</a:t>
            </a:r>
            <a:r>
              <a:rPr kumimoji="1" lang="en-US" altLang="zh-CN" sz="2400" b="1" baseline="-25000" dirty="0"/>
              <a:t>i</a:t>
            </a:r>
            <a:r>
              <a:rPr kumimoji="1" lang="en-US" altLang="zh-CN" sz="2400" b="1" baseline="30000" dirty="0"/>
              <a:t>’</a:t>
            </a:r>
            <a:endParaRPr kumimoji="1" lang="zh-CN" altLang="en-US" sz="2400" b="1" dirty="0"/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256799E3-D49D-804D-8A08-7AE81A222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29" y="3671358"/>
            <a:ext cx="2692582" cy="205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7525222D-C368-E64F-83DC-5AB1ABEA4124}"/>
              </a:ext>
            </a:extLst>
          </p:cNvPr>
          <p:cNvCxnSpPr>
            <a:stCxn id="47" idx="3"/>
          </p:cNvCxnSpPr>
          <p:nvPr/>
        </p:nvCxnSpPr>
        <p:spPr>
          <a:xfrm>
            <a:off x="1214503" y="4931997"/>
            <a:ext cx="9452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1837E272-7E83-564E-88DE-A05BF3084D70}"/>
              </a:ext>
            </a:extLst>
          </p:cNvPr>
          <p:cNvCxnSpPr/>
          <p:nvPr/>
        </p:nvCxnSpPr>
        <p:spPr>
          <a:xfrm>
            <a:off x="4852311" y="4894392"/>
            <a:ext cx="9452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0B9D46D8-6687-594C-AA48-23630029256E}"/>
              </a:ext>
            </a:extLst>
          </p:cNvPr>
          <p:cNvSpPr/>
          <p:nvPr/>
        </p:nvSpPr>
        <p:spPr>
          <a:xfrm>
            <a:off x="5797537" y="3767564"/>
            <a:ext cx="567167" cy="225365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D7A9725-765C-C842-8804-BB046B07F8E4}"/>
              </a:ext>
            </a:extLst>
          </p:cNvPr>
          <p:cNvSpPr txBox="1"/>
          <p:nvPr/>
        </p:nvSpPr>
        <p:spPr>
          <a:xfrm>
            <a:off x="5872569" y="4663558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H</a:t>
            </a:r>
            <a:r>
              <a:rPr kumimoji="1" lang="en-US" altLang="zh-CN" sz="2400" b="1" baseline="-25000" dirty="0"/>
              <a:t>i</a:t>
            </a:r>
            <a:r>
              <a:rPr kumimoji="1" lang="en-US" altLang="zh-CN" sz="2400" b="1" baseline="30000" dirty="0"/>
              <a:t>’</a:t>
            </a:r>
            <a:endParaRPr kumimoji="1" lang="zh-CN" altLang="en-US" sz="2400" b="1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767E054-B359-B847-B40C-BABA2A79CC88}"/>
              </a:ext>
            </a:extLst>
          </p:cNvPr>
          <p:cNvSpPr/>
          <p:nvPr/>
        </p:nvSpPr>
        <p:spPr>
          <a:xfrm>
            <a:off x="7535917" y="3405147"/>
            <a:ext cx="341759" cy="3146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E84D0BF-7159-954A-A3D7-9FEA12104F95}"/>
              </a:ext>
            </a:extLst>
          </p:cNvPr>
          <p:cNvSpPr txBox="1"/>
          <p:nvPr/>
        </p:nvSpPr>
        <p:spPr>
          <a:xfrm>
            <a:off x="7507598" y="4663557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/>
              <a:t>y</a:t>
            </a:r>
            <a:r>
              <a:rPr kumimoji="1" lang="en-US" altLang="zh-CN" sz="2400" b="1" baseline="-25000" dirty="0" err="1"/>
              <a:t>i</a:t>
            </a:r>
            <a:endParaRPr kumimoji="1" lang="zh-CN" altLang="en-US" sz="2400" b="1" dirty="0"/>
          </a:p>
        </p:txBody>
      </p: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20923ECD-5575-4941-8E41-82164A5B7646}"/>
              </a:ext>
            </a:extLst>
          </p:cNvPr>
          <p:cNvCxnSpPr>
            <a:cxnSpLocks/>
            <a:stCxn id="52" idx="3"/>
            <a:endCxn id="55" idx="1"/>
          </p:cNvCxnSpPr>
          <p:nvPr/>
        </p:nvCxnSpPr>
        <p:spPr>
          <a:xfrm flipV="1">
            <a:off x="6364704" y="4894390"/>
            <a:ext cx="1142894" cy="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5B501D80-786C-9344-9B12-6A4AA3501ABD}"/>
              </a:ext>
            </a:extLst>
          </p:cNvPr>
          <p:cNvSpPr txBox="1"/>
          <p:nvPr/>
        </p:nvSpPr>
        <p:spPr>
          <a:xfrm>
            <a:off x="0" y="5492868"/>
            <a:ext cx="1643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b="1" dirty="0"/>
              <a:t>Image with object of interest only</a:t>
            </a:r>
            <a:endParaRPr kumimoji="1" lang="zh-CN" altLang="en-US" sz="1400" b="1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04E3FC3-D7BE-9548-A73B-08C9B7933E82}"/>
              </a:ext>
            </a:extLst>
          </p:cNvPr>
          <p:cNvSpPr txBox="1"/>
          <p:nvPr/>
        </p:nvSpPr>
        <p:spPr>
          <a:xfrm>
            <a:off x="2523784" y="5750858"/>
            <a:ext cx="2083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Fixed Feature Mapping</a:t>
            </a:r>
            <a:endParaRPr kumimoji="1" lang="zh-CN" altLang="en-US" sz="1400" b="1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90783D7-24E0-044B-B50E-10F817169BCD}"/>
              </a:ext>
            </a:extLst>
          </p:cNvPr>
          <p:cNvSpPr txBox="1"/>
          <p:nvPr/>
        </p:nvSpPr>
        <p:spPr>
          <a:xfrm>
            <a:off x="5529036" y="6058635"/>
            <a:ext cx="1275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b="1" dirty="0"/>
              <a:t>Modified Feature Map</a:t>
            </a:r>
            <a:endParaRPr kumimoji="1" lang="zh-CN" altLang="en-US" sz="1400" b="1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047C1EC-2EA6-5744-BF0F-48E3F998795D}"/>
              </a:ext>
            </a:extLst>
          </p:cNvPr>
          <p:cNvSpPr txBox="1"/>
          <p:nvPr/>
        </p:nvSpPr>
        <p:spPr>
          <a:xfrm>
            <a:off x="6346783" y="4342845"/>
            <a:ext cx="1275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b="1" dirty="0"/>
              <a:t>Trough Logit W’</a:t>
            </a:r>
            <a:endParaRPr kumimoji="1" lang="zh-CN" altLang="en-US" sz="1400" b="1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1FE5BE0-756B-3F45-8F8A-69B6A2012393}"/>
              </a:ext>
            </a:extLst>
          </p:cNvPr>
          <p:cNvSpPr txBox="1"/>
          <p:nvPr/>
        </p:nvSpPr>
        <p:spPr>
          <a:xfrm>
            <a:off x="6858594" y="6579503"/>
            <a:ext cx="1723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Probability Vector</a:t>
            </a:r>
            <a:endParaRPr kumimoji="1" lang="zh-CN" altLang="en-US" sz="1400" b="1" dirty="0"/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935C0C0A-6FF7-FC4A-9840-67266A8A2CAA}"/>
              </a:ext>
            </a:extLst>
          </p:cNvPr>
          <p:cNvCxnSpPr/>
          <p:nvPr/>
        </p:nvCxnSpPr>
        <p:spPr>
          <a:xfrm flipH="1">
            <a:off x="6346783" y="5418885"/>
            <a:ext cx="11891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51EA1140-1AE2-3F41-AE4C-CBD7341E0E9F}"/>
              </a:ext>
            </a:extLst>
          </p:cNvPr>
          <p:cNvSpPr txBox="1"/>
          <p:nvPr/>
        </p:nvSpPr>
        <p:spPr>
          <a:xfrm>
            <a:off x="6532477" y="5507126"/>
            <a:ext cx="127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Gradient</a:t>
            </a:r>
            <a:endParaRPr kumimoji="1" lang="zh-CN" altLang="en-US" sz="1400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2E1E948-837B-B049-97CE-D422BA47991B}"/>
              </a:ext>
            </a:extLst>
          </p:cNvPr>
          <p:cNvSpPr/>
          <p:nvPr/>
        </p:nvSpPr>
        <p:spPr>
          <a:xfrm>
            <a:off x="446762" y="1611695"/>
            <a:ext cx="3264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b="1" dirty="0"/>
              <a:t>regular training phase</a:t>
            </a:r>
            <a:endParaRPr lang="zh-CN" altLang="en-US" sz="2400" b="1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5CA2798-1AC3-6549-9195-3FC86B735002}"/>
              </a:ext>
            </a:extLst>
          </p:cNvPr>
          <p:cNvSpPr/>
          <p:nvPr/>
        </p:nvSpPr>
        <p:spPr>
          <a:xfrm>
            <a:off x="8266849" y="4946134"/>
            <a:ext cx="36844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2400" b="1" dirty="0"/>
              <a:t>interventional retraining phase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71855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8FE50-52C7-0341-9961-A1A670624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86995"/>
            <a:ext cx="11858244" cy="1325563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Grad-CAM to compute class attention heatmap</a:t>
            </a:r>
            <a:b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3949381-0EB9-A840-9072-5D0EE4FBA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3480"/>
          <a:stretch/>
        </p:blipFill>
        <p:spPr>
          <a:xfrm>
            <a:off x="564896" y="1512558"/>
            <a:ext cx="2068576" cy="43053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DD57A57-7931-2643-9529-8D40FB7C582E}"/>
              </a:ext>
            </a:extLst>
          </p:cNvPr>
          <p:cNvSpPr txBox="1"/>
          <p:nvPr/>
        </p:nvSpPr>
        <p:spPr>
          <a:xfrm>
            <a:off x="5071872" y="1512558"/>
            <a:ext cx="60228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Gradient-weighted Class Activation Mapping(Grad-CAM):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discriminative</a:t>
            </a:r>
          </a:p>
          <a:p>
            <a:pPr marL="342900" indent="-342900">
              <a:buAutoNum type="arabicPeriod"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Localize True Label objects in the images</a:t>
            </a: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BB446A-D4F4-5544-9577-CE668A74A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81"/>
          <a:stretch/>
        </p:blipFill>
        <p:spPr>
          <a:xfrm>
            <a:off x="2633472" y="1512558"/>
            <a:ext cx="1807972" cy="4305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C1D6B2-22A5-8E46-8A19-DD8DDF819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048" y="3249422"/>
            <a:ext cx="7084060" cy="314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27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8FE50-52C7-0341-9961-A1A670624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86995"/>
            <a:ext cx="11858244" cy="1325563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Grad-CAM to compute class attention heatmap</a:t>
            </a:r>
            <a:b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 descr="草地上有几只大象&#10;&#10;描述已自动生成">
            <a:extLst>
              <a:ext uri="{FF2B5EF4-FFF2-40B4-BE49-F238E27FC236}">
                <a16:creationId xmlns:a16="http://schemas.microsoft.com/office/drawing/2014/main" id="{EEBA5B87-BC4D-0047-884C-96DDFA8FC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935480"/>
            <a:ext cx="3621581" cy="2709672"/>
          </a:xfrm>
          <a:prstGeom prst="rect">
            <a:avLst/>
          </a:prstGeom>
        </p:spPr>
      </p:pic>
      <p:pic>
        <p:nvPicPr>
          <p:cNvPr id="11" name="图片 10" descr="草地上有一匹马&#10;&#10;描述已自动生成">
            <a:extLst>
              <a:ext uri="{FF2B5EF4-FFF2-40B4-BE49-F238E27FC236}">
                <a16:creationId xmlns:a16="http://schemas.microsoft.com/office/drawing/2014/main" id="{7909196E-5984-F746-9749-0A91BDD5B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312" y="1935480"/>
            <a:ext cx="3612896" cy="2709672"/>
          </a:xfrm>
          <a:prstGeom prst="rect">
            <a:avLst/>
          </a:prstGeom>
        </p:spPr>
      </p:pic>
      <p:pic>
        <p:nvPicPr>
          <p:cNvPr id="13" name="图片 12" descr="草地上有几只大象&#10;&#10;描述已自动生成">
            <a:extLst>
              <a:ext uri="{FF2B5EF4-FFF2-40B4-BE49-F238E27FC236}">
                <a16:creationId xmlns:a16="http://schemas.microsoft.com/office/drawing/2014/main" id="{FEF93EF4-9D9F-E343-9F33-573EB0E49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40" y="1935480"/>
            <a:ext cx="3612896" cy="270967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2D8AE5E-D343-8E42-8E6E-E88DCEDD47C4}"/>
              </a:ext>
            </a:extLst>
          </p:cNvPr>
          <p:cNvSpPr txBox="1"/>
          <p:nvPr/>
        </p:nvSpPr>
        <p:spPr>
          <a:xfrm>
            <a:off x="1170432" y="4791456"/>
            <a:ext cx="242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: African Elephant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722064F-E90F-0644-A474-26EBF1727391}"/>
              </a:ext>
            </a:extLst>
          </p:cNvPr>
          <p:cNvSpPr txBox="1"/>
          <p:nvPr/>
        </p:nvSpPr>
        <p:spPr>
          <a:xfrm>
            <a:off x="5135118" y="4791456"/>
            <a:ext cx="242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: Grad-CAM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2746897-DE04-DE4E-B98E-FBA3F849CEFA}"/>
              </a:ext>
            </a:extLst>
          </p:cNvPr>
          <p:cNvSpPr txBox="1"/>
          <p:nvPr/>
        </p:nvSpPr>
        <p:spPr>
          <a:xfrm>
            <a:off x="8717280" y="4791456"/>
            <a:ext cx="326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the Background</a:t>
            </a:r>
          </a:p>
          <a:p>
            <a:pPr algn="ctr"/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δ1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0.01</a:t>
            </a:r>
            <a:endParaRPr lang="el-GR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155AE6C-D4E6-A441-890D-68F2B14E8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804" y="4791456"/>
            <a:ext cx="2390543" cy="30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CB762-B72F-A844-8BCF-C919983E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6" y="18255"/>
            <a:ext cx="11182819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The importance of feature units are different</a:t>
            </a:r>
            <a:endParaRPr kumimoji="1"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6B3ABCE-B157-9948-9035-445D73A7CFCC}"/>
                  </a:ext>
                </a:extLst>
              </p:cNvPr>
              <p:cNvSpPr/>
              <p:nvPr/>
            </p:nvSpPr>
            <p:spPr>
              <a:xfrm>
                <a:off x="363186" y="1901948"/>
                <a:ext cx="10814330" cy="34512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HK" altLang="zh-CN" sz="2000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Define each training example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HK" altLang="zh-CN" sz="2000" b="1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HK" altLang="zh-CN" sz="20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altLang="zh-CN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HK" altLang="zh-CN" sz="20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HK" altLang="zh-CN" sz="20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HK" altLang="zh-CN" sz="2000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feed it to the model</a:t>
                </a:r>
                <a14:m>
                  <m:oMath xmlns:m="http://schemas.openxmlformats.org/officeDocument/2006/math">
                    <m:r>
                      <a:rPr lang="en-HK" altLang="zh-CN" sz="2000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HK" altLang="zh-CN" sz="20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m</m:t>
                    </m:r>
                  </m:oMath>
                </a14:m>
                <a:r>
                  <a:rPr lang="en-HK" altLang="zh-CN" sz="2000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to get the heatmap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HK" altLang="zh-CN" sz="2000" b="1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HK" altLang="zh-CN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zh-CN" sz="2000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HK" altLang="zh-CN" sz="2000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	We could get a “purified” input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HK" altLang="zh-CN" sz="2000" b="1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HK" altLang="zh-CN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HK" altLang="zh-CN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HK" altLang="zh-CN" sz="2000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000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HK" altLang="zh-CN" sz="2000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Feed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HK" altLang="zh-CN" sz="2000" b="1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HK" altLang="zh-CN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HK" altLang="zh-CN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HK" altLang="zh-CN" sz="2000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into m and compute and activation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HK" altLang="zh-CN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HK" altLang="zh-CN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𝑢𝑖</m:t>
                        </m:r>
                      </m:sub>
                      <m:sup>
                        <m:r>
                          <a:rPr lang="en-HK" altLang="zh-CN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HK" altLang="zh-CN" sz="2000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for each feature unit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HK" altLang="zh-CN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HK" altLang="zh-CN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HK" altLang="zh-CN" sz="2000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000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HK" altLang="zh-CN" sz="2000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HK" altLang="zh-CN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HK" altLang="zh-CN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𝑢𝑖</m:t>
                        </m:r>
                      </m:sub>
                    </m:sSub>
                    <m:r>
                      <a:rPr lang="en-HK" altLang="zh-CN" sz="2000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sSubSup>
                      <m:sSubSup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HK" altLang="zh-CN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HK" altLang="zh-CN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𝑢𝑖</m:t>
                        </m:r>
                      </m:sub>
                      <m:sup>
                        <m:r>
                          <a:rPr lang="en-HK" altLang="zh-CN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HK" altLang="zh-CN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HK" altLang="zh-CN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𝑢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HK" altLang="zh-CN" sz="20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HK" altLang="zh-CN" sz="20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HK" altLang="zh-CN" sz="2000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 , it is the contribution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HK" altLang="zh-CN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HK" altLang="zh-CN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HK" altLang="zh-CN" sz="2000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regards to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HK" altLang="zh-CN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HK" altLang="zh-CN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altLang="zh-CN" sz="2000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000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HK" altLang="zh-CN" sz="2000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Overall, for each class c, define </a:t>
                </a:r>
                <a:endParaRPr lang="zh-CN" altLang="zh-CN" sz="2000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HK" altLang="zh-CN" sz="20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HK" altLang="zh-CN" sz="20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𝑢𝑐</m:t>
                          </m:r>
                        </m:sub>
                      </m:sSub>
                      <m:r>
                        <a:rPr lang="en-HK" altLang="zh-CN" sz="2000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HK" altLang="zh-CN" sz="20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HK" altLang="zh-CN" sz="20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HK" altLang="zh-CN" sz="20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HK" altLang="zh-CN" sz="20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HK" altLang="zh-CN" sz="20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HK" altLang="zh-CN" sz="20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r>
                                <a:rPr lang="en-HK" altLang="zh-CN" sz="20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HK" altLang="zh-CN" sz="20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HK" altLang="zh-CN" sz="20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𝑢𝑖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HK" altLang="zh-CN" sz="20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HK" altLang="zh-CN" sz="20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HK" altLang="zh-CN" sz="20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HK" altLang="zh-CN" sz="20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HK" altLang="zh-CN" sz="20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HK" altLang="zh-CN" sz="20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r>
                                <a:rPr lang="en-HK" altLang="zh-CN" sz="20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 </m:t>
                              </m:r>
                            </m:e>
                          </m:nary>
                          <m:r>
                            <a:rPr lang="en-HK" altLang="zh-CN" sz="20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zh-CN" altLang="zh-CN" sz="2000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HK" altLang="zh-CN" sz="2000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	We could get a heatmap to see which group of feature units are more important for each class.</a:t>
                </a:r>
                <a:endParaRPr lang="zh-CN" altLang="zh-CN" sz="2000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6B3ABCE-B157-9948-9035-445D73A7C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86" y="1901948"/>
                <a:ext cx="10814330" cy="3451266"/>
              </a:xfrm>
              <a:prstGeom prst="rect">
                <a:avLst/>
              </a:prstGeom>
              <a:blipFill>
                <a:blip r:embed="rId2"/>
                <a:stretch>
                  <a:fillRect l="-469" t="-733" r="-586" b="-8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80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CB762-B72F-A844-8BCF-C919983E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6" y="18255"/>
            <a:ext cx="11182819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Visualization of Features Contribution over Classes</a:t>
            </a:r>
            <a:endParaRPr kumimoji="1"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内容占位符 6" descr="屏幕上写着字&#10;&#10;描述已自动生成">
            <a:extLst>
              <a:ext uri="{FF2B5EF4-FFF2-40B4-BE49-F238E27FC236}">
                <a16:creationId xmlns:a16="http://schemas.microsoft.com/office/drawing/2014/main" id="{E769A8FA-4D7A-4D4C-8E2C-B53C65D6C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92" t="6291" r="9059" b="302"/>
          <a:stretch/>
        </p:blipFill>
        <p:spPr>
          <a:xfrm>
            <a:off x="144822" y="1001326"/>
            <a:ext cx="7825471" cy="5856674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E5A826E-8A4F-7B47-801E-7EEA3B990526}"/>
              </a:ext>
            </a:extLst>
          </p:cNvPr>
          <p:cNvSpPr txBox="1"/>
          <p:nvPr/>
        </p:nvSpPr>
        <p:spPr>
          <a:xfrm>
            <a:off x="7970293" y="2108093"/>
            <a:ext cx="43041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observe that: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class, indeed some feature units are more important</a:t>
            </a:r>
          </a:p>
          <a:p>
            <a:pPr marL="342900" indent="-342900">
              <a:buAutoNum type="arabicPeriod"/>
            </a:pP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set of important feature units are varied across all classes</a:t>
            </a:r>
          </a:p>
          <a:p>
            <a:pPr marL="342900" indent="-342900">
              <a:buAutoNum type="arabicPeriod"/>
            </a:pP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 Some feature units are more likely to be important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345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13497</TotalTime>
  <Words>1719</Words>
  <Application>Microsoft Macintosh PowerPoint</Application>
  <PresentationFormat>宽屏</PresentationFormat>
  <Paragraphs>433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等线</vt:lpstr>
      <vt:lpstr>等线 Light</vt:lpstr>
      <vt:lpstr>Arial</vt:lpstr>
      <vt:lpstr>Calibri</vt:lpstr>
      <vt:lpstr>Cambria Math</vt:lpstr>
      <vt:lpstr>Times New Roman</vt:lpstr>
      <vt:lpstr>Office 主题​​</vt:lpstr>
      <vt:lpstr>XAI-Guided Interventional Retraining for Domain Adaptation Final Report  </vt:lpstr>
      <vt:lpstr>Background &amp; Objective</vt:lpstr>
      <vt:lpstr>Dataset - ImageNet</vt:lpstr>
      <vt:lpstr>Dataset – ImageNetv2</vt:lpstr>
      <vt:lpstr>Framework</vt:lpstr>
      <vt:lpstr>Use Grad-CAM to compute class attention heatmap </vt:lpstr>
      <vt:lpstr>Use Grad-CAM to compute class attention heatmap </vt:lpstr>
      <vt:lpstr>The importance of feature units are different</vt:lpstr>
      <vt:lpstr>Visualization of Features Contribution over Classes</vt:lpstr>
      <vt:lpstr>Version 0: Completely follow original idea</vt:lpstr>
      <vt:lpstr>Version 0: Completely follow original idea</vt:lpstr>
      <vt:lpstr>Version 0: Completely follow original idea</vt:lpstr>
      <vt:lpstr>Version 1: Use “Purified training set”</vt:lpstr>
      <vt:lpstr>Version 1: Use “Purified training set”</vt:lpstr>
      <vt:lpstr>Version 1: Use “Purified training set”</vt:lpstr>
      <vt:lpstr>Version 1: Problems</vt:lpstr>
      <vt:lpstr>Version 2: Fix some problems based on v1</vt:lpstr>
      <vt:lpstr>Version 2: Fix some problems based on v1</vt:lpstr>
      <vt:lpstr>Version 2: Fix some problems based on v1</vt:lpstr>
      <vt:lpstr>Version 3: Adopt different baseline based on v2</vt:lpstr>
      <vt:lpstr>Version 3: Adopt different baseline based on v2</vt:lpstr>
      <vt:lpstr>Analysis on Wrong Prediction </vt:lpstr>
      <vt:lpstr>Analysis on Wrong Prediction </vt:lpstr>
      <vt:lpstr>Definition of types of error</vt:lpstr>
      <vt:lpstr>Idea of when to adopt XGIR, based on type of error</vt:lpstr>
      <vt:lpstr>Superclass Classification</vt:lpstr>
      <vt:lpstr>Visualization of Features Contribution of car/non-car</vt:lpstr>
      <vt:lpstr>Superclass Classification - Result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XAI-Guided Interventional Retraining for Domain Adaptation  </dc:title>
  <dc:creator>邱 曜文</dc:creator>
  <cp:lastModifiedBy>邱 曜文</cp:lastModifiedBy>
  <cp:revision>120</cp:revision>
  <dcterms:created xsi:type="dcterms:W3CDTF">2022-02-24T13:09:33Z</dcterms:created>
  <dcterms:modified xsi:type="dcterms:W3CDTF">2022-05-12T15:15:55Z</dcterms:modified>
</cp:coreProperties>
</file>